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2.xml" ContentType="application/vnd.openxmlformats-officedocument.presentationml.notesSlide+xml"/>
  <Override PartName="/ppt/tags/tag63.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notesSlides/notesSlide14.xml" ContentType="application/vnd.openxmlformats-officedocument.presentationml.notesSlide+xml"/>
  <Override PartName="/ppt/tags/tag65.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notesSlides/notesSlide16.xml" ContentType="application/vnd.openxmlformats-officedocument.presentationml.notesSlide+xml"/>
  <Override PartName="/ppt/tags/tag67.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notesSlides/notesSlide28.xml" ContentType="application/vnd.openxmlformats-officedocument.presentationml.notesSlide+xml"/>
  <Override PartName="/ppt/tags/tag79.xml" ContentType="application/vnd.openxmlformats-officedocument.presentationml.tags+xml"/>
  <Override PartName="/ppt/notesSlides/notesSlide29.xml" ContentType="application/vnd.openxmlformats-officedocument.presentationml.notesSlide+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Lst>
  <p:notesMasterIdLst>
    <p:notesMasterId r:id="rId35"/>
  </p:notesMasterIdLst>
  <p:handoutMasterIdLst>
    <p:handoutMasterId r:id="rId36"/>
  </p:handoutMasterIdLst>
  <p:sldIdLst>
    <p:sldId id="317" r:id="rId3"/>
    <p:sldId id="840" r:id="rId4"/>
    <p:sldId id="364" r:id="rId5"/>
    <p:sldId id="370" r:id="rId6"/>
    <p:sldId id="321" r:id="rId7"/>
    <p:sldId id="322" r:id="rId8"/>
    <p:sldId id="323" r:id="rId9"/>
    <p:sldId id="324" r:id="rId10"/>
    <p:sldId id="325" r:id="rId11"/>
    <p:sldId id="373" r:id="rId12"/>
    <p:sldId id="327" r:id="rId13"/>
    <p:sldId id="331" r:id="rId14"/>
    <p:sldId id="617" r:id="rId15"/>
    <p:sldId id="334" r:id="rId16"/>
    <p:sldId id="618" r:id="rId17"/>
    <p:sldId id="619" r:id="rId18"/>
    <p:sldId id="620" r:id="rId19"/>
    <p:sldId id="330" r:id="rId20"/>
    <p:sldId id="621" r:id="rId21"/>
    <p:sldId id="332" r:id="rId22"/>
    <p:sldId id="366" r:id="rId23"/>
    <p:sldId id="885" r:id="rId24"/>
    <p:sldId id="636" r:id="rId25"/>
    <p:sldId id="624" r:id="rId26"/>
    <p:sldId id="884" r:id="rId27"/>
    <p:sldId id="345" r:id="rId28"/>
    <p:sldId id="622" r:id="rId29"/>
    <p:sldId id="883" r:id="rId30"/>
    <p:sldId id="368" r:id="rId31"/>
    <p:sldId id="839" r:id="rId32"/>
    <p:sldId id="369" r:id="rId33"/>
    <p:sldId id="363" r:id="rId34"/>
  </p:sldIdLst>
  <p:sldSz cx="12192000" cy="6858000"/>
  <p:notesSz cx="6858000" cy="9144000"/>
  <p:custDataLst>
    <p:tags r:id="rId37"/>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78C0919-EC10-499B-B967-56D588743C54}">
          <p14:sldIdLst>
            <p14:sldId id="317"/>
            <p14:sldId id="840"/>
            <p14:sldId id="364"/>
          </p14:sldIdLst>
        </p14:section>
        <p14:section name="Section 1" id="{D3C7BA20-EEA2-4B7E-89FB-9655CB8E1C7B}">
          <p14:sldIdLst>
            <p14:sldId id="370"/>
            <p14:sldId id="321"/>
            <p14:sldId id="322"/>
            <p14:sldId id="323"/>
            <p14:sldId id="324"/>
            <p14:sldId id="325"/>
            <p14:sldId id="373"/>
            <p14:sldId id="327"/>
            <p14:sldId id="331"/>
            <p14:sldId id="617"/>
          </p14:sldIdLst>
        </p14:section>
        <p14:section name="Section 2" id="{F871375A-C988-43A9-84C6-6C9837CB9B75}">
          <p14:sldIdLst>
            <p14:sldId id="334"/>
            <p14:sldId id="618"/>
            <p14:sldId id="619"/>
            <p14:sldId id="620"/>
            <p14:sldId id="330"/>
            <p14:sldId id="621"/>
            <p14:sldId id="332"/>
            <p14:sldId id="366"/>
          </p14:sldIdLst>
        </p14:section>
        <p14:section name="Section 3" id="{5474F3BE-4FBC-4268-832F-6A76049428EE}">
          <p14:sldIdLst>
            <p14:sldId id="885"/>
            <p14:sldId id="636"/>
            <p14:sldId id="624"/>
            <p14:sldId id="884"/>
            <p14:sldId id="345"/>
            <p14:sldId id="622"/>
          </p14:sldIdLst>
        </p14:section>
        <p14:section name="Section 4" id="{D17533C1-724D-4703-8089-02B36B95017C}">
          <p14:sldIdLst/>
        </p14:section>
        <p14:section name="Wrap Up" id="{9FBCFEC2-64EB-4503-B960-F6DE5A1A742E}">
          <p14:sldIdLst>
            <p14:sldId id="883"/>
            <p14:sldId id="368"/>
            <p14:sldId id="839"/>
            <p14:sldId id="369"/>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6" clrIdx="0">
    <p:extLst>
      <p:ext uri="{19B8F6BF-5375-455C-9EA6-DF929625EA0E}">
        <p15:presenceInfo xmlns:p15="http://schemas.microsoft.com/office/powerpoint/2012/main" userId="S-1-5-21-1407069837-2091007605-538272213-25781389" providerId="AD"/>
      </p:ext>
    </p:extLst>
  </p:cmAuthor>
  <p:cmAuthor id="2" name="Yoshii, June" initials="YJ" lastIdx="45" clrIdx="1">
    <p:extLst>
      <p:ext uri="{19B8F6BF-5375-455C-9EA6-DF929625EA0E}">
        <p15:presenceInfo xmlns:p15="http://schemas.microsoft.com/office/powerpoint/2012/main" userId="S-1-5-21-1407069837-2091007605-538272213-30032476" providerId="AD"/>
      </p:ext>
    </p:extLst>
  </p:cmAuthor>
  <p:cmAuthor id="3" name="David Mohr" initials="DM" lastIdx="8" clrIdx="2">
    <p:extLst>
      <p:ext uri="{19B8F6BF-5375-455C-9EA6-DF929625EA0E}">
        <p15:presenceInfo xmlns:p15="http://schemas.microsoft.com/office/powerpoint/2012/main" userId="David Mohr" providerId="None"/>
      </p:ext>
    </p:extLst>
  </p:cmAuthor>
  <p:cmAuthor id="4" name="Charrette, Jen" initials="CJ" lastIdx="7" clrIdx="3">
    <p:extLst>
      <p:ext uri="{19B8F6BF-5375-455C-9EA6-DF929625EA0E}">
        <p15:presenceInfo xmlns:p15="http://schemas.microsoft.com/office/powerpoint/2012/main" userId="Charrette, Jen" providerId="None"/>
      </p:ext>
    </p:extLst>
  </p:cmAuthor>
  <p:cmAuthor id="5" name="Microsoft Office User" initials="MOU" lastIdx="12" clrIdx="4">
    <p:extLst>
      <p:ext uri="{19B8F6BF-5375-455C-9EA6-DF929625EA0E}">
        <p15:presenceInfo xmlns:p15="http://schemas.microsoft.com/office/powerpoint/2012/main" userId="Microsoft Office User" providerId="None"/>
      </p:ext>
    </p:extLst>
  </p:cmAuthor>
  <p:cmAuthor id="6" name="Carol Reece" initials="CR" lastIdx="11" clrIdx="5">
    <p:extLst>
      <p:ext uri="{19B8F6BF-5375-455C-9EA6-DF929625EA0E}">
        <p15:presenceInfo xmlns:p15="http://schemas.microsoft.com/office/powerpoint/2012/main" userId="a67ae08b3f860e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345"/>
    <a:srgbClr val="FF9D00"/>
    <a:srgbClr val="E3740E"/>
    <a:srgbClr val="C4C4C5"/>
    <a:srgbClr val="2D75E7"/>
    <a:srgbClr val="16966D"/>
    <a:srgbClr val="4E24A7"/>
    <a:srgbClr val="E817E4"/>
    <a:srgbClr val="FE5496"/>
    <a:srgbClr val="B3E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7" autoAdjust="0"/>
    <p:restoredTop sz="55088" autoAdjust="0"/>
  </p:normalViewPr>
  <p:slideViewPr>
    <p:cSldViewPr snapToGrid="0" snapToObjects="1" showGuides="1">
      <p:cViewPr varScale="1">
        <p:scale>
          <a:sx n="63" d="100"/>
          <a:sy n="63" d="100"/>
        </p:scale>
        <p:origin x="2598" y="6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showGuides="1">
      <p:cViewPr varScale="1">
        <p:scale>
          <a:sx n="87" d="100"/>
          <a:sy n="87" d="100"/>
        </p:scale>
        <p:origin x="384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1/16/2020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1/16/2020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what-is-cloud-computing/?pg=TOC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ws.amazon.com/enterprise/private/?pg=TOCC"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aws.amazon.com/outposts/" TargetMode="External"/><Relationship Id="rId3" Type="http://schemas.openxmlformats.org/officeDocument/2006/relationships/hyperlink" Target="https://aws.amazon.com/ec2/" TargetMode="External"/><Relationship Id="rId7" Type="http://schemas.openxmlformats.org/officeDocument/2006/relationships/hyperlink" Target="https://aws.amazon.com/batch/" TargetMode="External"/><Relationship Id="rId12" Type="http://schemas.openxmlformats.org/officeDocument/2006/relationships/hyperlink" Target="https://aws.amazon.com/vmwar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aws.amazon.com/lightsail/" TargetMode="External"/><Relationship Id="rId11" Type="http://schemas.openxmlformats.org/officeDocument/2006/relationships/hyperlink" Target="https://aws.amazon.com/fargate/" TargetMode="External"/><Relationship Id="rId5" Type="http://schemas.openxmlformats.org/officeDocument/2006/relationships/hyperlink" Target="https://aws.amazon.com/elasticbeanstalk/" TargetMode="External"/><Relationship Id="rId10" Type="http://schemas.openxmlformats.org/officeDocument/2006/relationships/hyperlink" Target="https://aws.amazon.com/eks/" TargetMode="External"/><Relationship Id="rId4" Type="http://schemas.openxmlformats.org/officeDocument/2006/relationships/hyperlink" Target="https://aws.amazon.com/lambda/" TargetMode="External"/><Relationship Id="rId9" Type="http://schemas.openxmlformats.org/officeDocument/2006/relationships/hyperlink" Target="https://aws.amazon.com/ec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ws.amazon.com/tool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mZ5H8sn_2ZI&amp;feature=youtu.be"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1.awsstatic.com/whitepapers/aws_cloud_adoption_framework.pdf" TargetMode="External"/><Relationship Id="rId5" Type="http://schemas.openxmlformats.org/officeDocument/2006/relationships/hyperlink" Target="https://d1.awsstatic.com/whitepapers/aws-overview.pdf" TargetMode="External"/><Relationship Id="rId4" Type="http://schemas.openxmlformats.org/officeDocument/2006/relationships/hyperlink" Target="https://aws.amazon.com/what-is-aw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1: Visão geral dos conceitos de nuvem</a:t>
            </a:r>
            <a:r>
              <a:rPr lang="pt-BR" sz="1100" u="none">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154253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91984"/>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Existem três modelos principais de serviços em nuvem. Cada modelo representa uma parte diferente da pilha de computação em nuvem e oferece um nível diferente de controle sobre seus recursos de TI</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1" dirty="0">
                <a:latin typeface="Amazon Ember" panose="020B0603020204020204" pitchFamily="34" charset="0"/>
                <a:ea typeface="Amazon Ember" panose="020B0603020204020204" pitchFamily="34" charset="0"/>
                <a:cs typeface="Amazon Ember" panose="020B0603020204020204" pitchFamily="34" charset="0"/>
              </a:rPr>
              <a:t>Infraestrutura como serviço (IaaS)</a:t>
            </a:r>
            <a:r>
              <a:rPr lang="pt-BR" sz="1100" dirty="0">
                <a:latin typeface="Amazon Ember" panose="020B0603020204020204" pitchFamily="34" charset="0"/>
                <a:ea typeface="Amazon Ember" panose="020B0603020204020204" pitchFamily="34" charset="0"/>
                <a:cs typeface="Amazon Ember" panose="020B0603020204020204" pitchFamily="34" charset="0"/>
              </a:rPr>
              <a:t>: os serviços nesta categoria são os componentes básicos da TI em nuvem e, geralmente, fornecem acesso (virtual ou no hardware dedicado) a recursos de rede e computadores, bem como espaço para o armazenamento de dados. A IaaS oferece o mais alto nível de flexibilidade e controle de gerenciamento sobre seus recursos de TI. É </a:t>
            </a:r>
            <a:r>
              <a:rPr lang="pt-BR" sz="1100" u="none" dirty="0">
                <a:latin typeface="Amazon Ember" panose="020B0603020204020204" pitchFamily="34" charset="0"/>
                <a:ea typeface="Amazon Ember" panose="020B0603020204020204" pitchFamily="34" charset="0"/>
                <a:cs typeface="Amazon Ember" panose="020B0603020204020204" pitchFamily="34" charset="0"/>
              </a:rPr>
              <a:t>o</a:t>
            </a:r>
            <a:r>
              <a:rPr lang="pt-BR" sz="1100" dirty="0">
                <a:latin typeface="Amazon Ember" panose="020B0603020204020204" pitchFamily="34" charset="0"/>
                <a:ea typeface="Amazon Ember" panose="020B0603020204020204" pitchFamily="34" charset="0"/>
                <a:cs typeface="Amazon Ember" panose="020B0603020204020204" pitchFamily="34" charset="0"/>
              </a:rPr>
              <a:t> modelo mais semelhante aos recursos de TI existentes com os quais muitos departamentos e desenvolvedores de TI já estão familiarizados.</a:t>
            </a:r>
          </a:p>
          <a:p>
            <a:pPr marL="171450" indent="-171450" rtl="0">
              <a:buFont typeface="Arial" panose="020B0604020202020204" pitchFamily="34" charset="0"/>
              <a:buChar char="•"/>
            </a:pPr>
            <a:endParaRPr lang="en-US" sz="1100" b="1"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1" dirty="0">
                <a:latin typeface="Amazon Ember" panose="020B0603020204020204" pitchFamily="34" charset="0"/>
                <a:ea typeface="Amazon Ember" panose="020B0603020204020204" pitchFamily="34" charset="0"/>
                <a:cs typeface="Amazon Ember" panose="020B0603020204020204" pitchFamily="34" charset="0"/>
              </a:rPr>
              <a:t>Plataforma como serviço (PaaS)</a:t>
            </a:r>
            <a:r>
              <a:rPr lang="pt-BR" sz="1100" dirty="0">
                <a:latin typeface="Amazon Ember" panose="020B0603020204020204" pitchFamily="34" charset="0"/>
                <a:ea typeface="Amazon Ember" panose="020B0603020204020204" pitchFamily="34" charset="0"/>
                <a:cs typeface="Amazon Ember" panose="020B0603020204020204" pitchFamily="34" charset="0"/>
              </a:rPr>
              <a:t>: os serviços nessa categoria reduzem a necessidade de gerenciar a infraestrutura subjacente (geralmente hardware e sistemas operacionais) e permitem que você se concentre na implantação e no gerenciamento de seus aplicativos.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sz="1100" u="none"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1" u="none" dirty="0">
                <a:latin typeface="Amazon Ember" panose="020B0603020204020204" pitchFamily="34" charset="0"/>
                <a:ea typeface="Amazon Ember" panose="020B0603020204020204" pitchFamily="34" charset="0"/>
                <a:cs typeface="Amazon Ember" panose="020B0603020204020204" pitchFamily="34" charset="0"/>
              </a:rPr>
              <a:t>Software como serviço (SaaS)</a:t>
            </a:r>
            <a:r>
              <a:rPr lang="pt-BR" sz="1100" u="none" dirty="0">
                <a:latin typeface="Amazon Ember" panose="020B0603020204020204" pitchFamily="34" charset="0"/>
                <a:ea typeface="Amazon Ember" panose="020B0603020204020204" pitchFamily="34" charset="0"/>
                <a:cs typeface="Amazon Ember" panose="020B0603020204020204" pitchFamily="34" charset="0"/>
              </a:rPr>
              <a:t>: os serviços nesta categoria fornecem um produto completo que o provedor de serviços executa e gerencia</a:t>
            </a:r>
            <a:r>
              <a:rPr lang="pt-BR" sz="1100" dirty="0">
                <a:latin typeface="Amazon Ember" panose="020B0603020204020204" pitchFamily="34" charset="0"/>
                <a:ea typeface="Amazon Ember" panose="020B0603020204020204" pitchFamily="34" charset="0"/>
                <a:cs typeface="Amazon Ember" panose="020B0603020204020204" pitchFamily="34" charset="0"/>
              </a:rPr>
              <a:t>. Na maioria dos casos, </a:t>
            </a:r>
            <a:r>
              <a:rPr lang="pt-BR" sz="1100" i="1" dirty="0">
                <a:latin typeface="Amazon Ember" panose="020B0603020204020204" pitchFamily="34" charset="0"/>
                <a:ea typeface="Amazon Ember" panose="020B0603020204020204" pitchFamily="34" charset="0"/>
                <a:cs typeface="Amazon Ember" panose="020B0603020204020204" pitchFamily="34" charset="0"/>
              </a:rPr>
              <a:t>o software como serviço</a:t>
            </a:r>
            <a:r>
              <a:rPr lang="pt-BR" sz="1100" dirty="0">
                <a:latin typeface="Amazon Ember" panose="020B0603020204020204" pitchFamily="34" charset="0"/>
                <a:ea typeface="Amazon Ember" panose="020B0603020204020204" pitchFamily="34" charset="0"/>
                <a:cs typeface="Amazon Ember" panose="020B0603020204020204" pitchFamily="34" charset="0"/>
              </a:rPr>
              <a:t> refere-se a aplicativos de usuário final. Com uma oferta de SaaS, não é necessário pensar na manutenção do serviço ou no gerenciamento da infraestrutura subjacente. É necessário pensar </a:t>
            </a:r>
            <a:r>
              <a:rPr lang="pt-BR" sz="1100" u="none" dirty="0">
                <a:latin typeface="Amazon Ember" panose="020B0603020204020204" pitchFamily="34" charset="0"/>
                <a:ea typeface="Amazon Ember" panose="020B0603020204020204" pitchFamily="34" charset="0"/>
                <a:cs typeface="Amazon Ember" panose="020B0603020204020204" pitchFamily="34" charset="0"/>
              </a:rPr>
              <a:t>apenas</a:t>
            </a:r>
            <a:r>
              <a:rPr lang="pt-BR" sz="1100" dirty="0">
                <a:latin typeface="Amazon Ember" panose="020B0603020204020204" pitchFamily="34" charset="0"/>
                <a:ea typeface="Amazon Ember" panose="020B0603020204020204" pitchFamily="34" charset="0"/>
                <a:cs typeface="Amazon Ember" panose="020B0603020204020204" pitchFamily="34" charset="0"/>
              </a:rPr>
              <a:t> em como </a:t>
            </a:r>
            <a:r>
              <a:rPr lang="pt-BR" sz="1100" u="none" dirty="0">
                <a:latin typeface="Amazon Ember" panose="020B0603020204020204" pitchFamily="34" charset="0"/>
                <a:ea typeface="Amazon Ember" panose="020B0603020204020204" pitchFamily="34" charset="0"/>
                <a:cs typeface="Amazon Ember" panose="020B0603020204020204" pitchFamily="34" charset="0"/>
              </a:rPr>
              <a:t>você planeja </a:t>
            </a:r>
            <a:r>
              <a:rPr lang="pt-BR" sz="1100" dirty="0">
                <a:latin typeface="Amazon Ember" panose="020B0603020204020204" pitchFamily="34" charset="0"/>
                <a:ea typeface="Amazon Ember" panose="020B0603020204020204" pitchFamily="34" charset="0"/>
                <a:cs typeface="Amazon Ember" panose="020B0603020204020204" pitchFamily="34" charset="0"/>
              </a:rPr>
              <a:t>usar esse software específico. Um exemplo comum de aplicação do SaaS é o webmail, no qual você pode enviar e receber e-mails sem precisar gerenciar recursos adicionais para o produto de e-mail nem </a:t>
            </a:r>
            <a:r>
              <a:rPr lang="pt-BR" sz="1100" strike="noStrike" dirty="0">
                <a:latin typeface="Amazon Ember" panose="020B0603020204020204" pitchFamily="34" charset="0"/>
                <a:ea typeface="Amazon Ember" panose="020B0603020204020204" pitchFamily="34" charset="0"/>
                <a:cs typeface="Amazon Ember" panose="020B0603020204020204" pitchFamily="34" charset="0"/>
              </a:rPr>
              <a:t>manter</a:t>
            </a:r>
            <a:r>
              <a:rPr lang="pt-BR" sz="1100" dirty="0">
                <a:latin typeface="Amazon Ember" panose="020B0603020204020204" pitchFamily="34" charset="0"/>
                <a:ea typeface="Amazon Ember" panose="020B0603020204020204" pitchFamily="34" charset="0"/>
                <a:cs typeface="Amazon Ember" panose="020B0603020204020204" pitchFamily="34" charset="0"/>
              </a:rPr>
              <a:t> os servidores e sistemas operacionais no qual o programa de e-mail está sendo </a:t>
            </a:r>
            <a:r>
              <a:rPr lang="pt-BR" sz="1100" u="none" dirty="0">
                <a:latin typeface="Amazon Ember" panose="020B0603020204020204" pitchFamily="34" charset="0"/>
                <a:ea typeface="Amazon Ember" panose="020B0603020204020204" pitchFamily="34" charset="0"/>
                <a:cs typeface="Amazon Ember" panose="020B0603020204020204" pitchFamily="34" charset="0"/>
              </a:rPr>
              <a:t>executado</a:t>
            </a:r>
            <a:r>
              <a:rPr lang="pt-BR" sz="1100"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17948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219451"/>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Existem três modelos principais de implantação de computação em nuvem, que representam os ambientes de nuvem nos quais seus aplicativos podem ser implantados: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indent="-171450" rtl="0">
              <a:buFont typeface="Arial" panose="020B0604020202020204" pitchFamily="34" charset="0"/>
              <a:buChar char="•"/>
            </a:pPr>
            <a:r>
              <a:rPr lang="pt-BR" sz="1100" b="1" dirty="0">
                <a:latin typeface="Amazon Ember" panose="020B0603020204020204" pitchFamily="34" charset="0"/>
                <a:ea typeface="Amazon Ember" panose="020B0603020204020204" pitchFamily="34" charset="0"/>
                <a:cs typeface="Amazon Ember" panose="020B0603020204020204" pitchFamily="34" charset="0"/>
              </a:rPr>
              <a:t>Nuvem</a:t>
            </a:r>
            <a:r>
              <a:rPr lang="pt-BR" sz="1100" dirty="0">
                <a:latin typeface="Amazon Ember" panose="020B0603020204020204" pitchFamily="34" charset="0"/>
                <a:ea typeface="Amazon Ember" panose="020B0603020204020204" pitchFamily="34" charset="0"/>
                <a:cs typeface="Amazon Ember" panose="020B0603020204020204" pitchFamily="34" charset="0"/>
              </a:rPr>
              <a:t>: um aplicativo baseado em nuvem é totalmente implantado na nuvem, e todas as partes do aplicativo são executadas na nuvem. Os aplicativos na nuvem foram criados na nuvem ou migraram de uma infraestrutura existente para aproveitar os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benefícios da computação em nuvem</a:t>
            </a:r>
            <a:r>
              <a:rPr lang="pt-BR" sz="1100" dirty="0">
                <a:latin typeface="Amazon Ember" panose="020B0603020204020204" pitchFamily="34" charset="0"/>
                <a:ea typeface="Amazon Ember" panose="020B0603020204020204" pitchFamily="34" charset="0"/>
                <a:cs typeface="Amazon Ember" panose="020B0603020204020204" pitchFamily="34" charset="0"/>
              </a:rPr>
              <a:t>. Os aplicativos baseados em nuvem podem ser criados com base em partes de infraestrutura de baixo nível ou podem usar serviços de nível superior que oferecem abstração dos requisitos de gerenciamento, arquitetura e escalabilidade da infraestrutura principal.</a:t>
            </a:r>
          </a:p>
          <a:p>
            <a:pPr marL="0" indent="0" rtl="0">
              <a:buFont typeface="Arial" panose="020B0604020202020204" pitchFamily="34" charset="0"/>
              <a:buNone/>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indent="-171450" rtl="0">
              <a:buFont typeface="Arial" panose="020B0604020202020204" pitchFamily="34" charset="0"/>
              <a:buChar char="•"/>
            </a:pPr>
            <a:r>
              <a:rPr lang="pt-BR" sz="1100" b="1" dirty="0">
                <a:latin typeface="Amazon Ember" panose="020B0603020204020204" pitchFamily="34" charset="0"/>
                <a:ea typeface="Amazon Ember" panose="020B0603020204020204" pitchFamily="34" charset="0"/>
                <a:cs typeface="Amazon Ember" panose="020B0603020204020204" pitchFamily="34" charset="0"/>
              </a:rPr>
              <a:t>Híbrida</a:t>
            </a:r>
            <a:r>
              <a:rPr lang="pt-BR" sz="1100" dirty="0">
                <a:latin typeface="Amazon Ember" panose="020B0603020204020204" pitchFamily="34" charset="0"/>
                <a:ea typeface="Amazon Ember" panose="020B0603020204020204" pitchFamily="34" charset="0"/>
                <a:cs typeface="Amazon Ember" panose="020B0603020204020204" pitchFamily="34" charset="0"/>
              </a:rPr>
              <a:t>: uma implantação híbrida é uma maneira de conectar infraestrutura e aplicativos entre recursos baseados na nuvem e recursos atuais que não estão na nuvem. O método mais comum de implantação híbrida é entre a nuvem e a infraestrutura local existente. Esse modelo permite que uma organização amplie e expanda sua infraestrutura para a nuvem enquanto conecta recursos de nuvem a sistemas internos.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1" dirty="0">
                <a:latin typeface="Amazon Ember" panose="020B0603020204020204" pitchFamily="34" charset="0"/>
                <a:ea typeface="Amazon Ember" panose="020B0603020204020204" pitchFamily="34" charset="0"/>
                <a:cs typeface="Amazon Ember" panose="020B0603020204020204" pitchFamily="34" charset="0"/>
              </a:rPr>
              <a:t>No local</a:t>
            </a:r>
            <a:r>
              <a:rPr lang="pt-BR" sz="1100" dirty="0">
                <a:latin typeface="Amazon Ember" panose="020B0603020204020204" pitchFamily="34" charset="0"/>
                <a:ea typeface="Amazon Ember" panose="020B0603020204020204" pitchFamily="34" charset="0"/>
                <a:cs typeface="Amazon Ember" panose="020B0603020204020204" pitchFamily="34" charset="0"/>
              </a:rPr>
              <a:t>: a implantação de recursos no local, usando ferramentas de gerenciamento de virtualização e recursos, às vezes é chamada de </a:t>
            </a:r>
            <a:r>
              <a:rPr lang="pt-BR" sz="1100" i="1" u="none" dirty="0">
                <a:latin typeface="Amazon Ember" panose="020B0603020204020204" pitchFamily="34" charset="0"/>
                <a:ea typeface="Amazon Ember" panose="020B0603020204020204" pitchFamily="34" charset="0"/>
                <a:cs typeface="Amazon Ember" panose="020B0603020204020204" pitchFamily="34" charset="0"/>
              </a:rPr>
              <a:t>nuvem privada</a:t>
            </a:r>
            <a:r>
              <a:rPr lang="pt-BR" sz="1100" dirty="0">
                <a:latin typeface="Amazon Ember" panose="020B0603020204020204" pitchFamily="34" charset="0"/>
                <a:ea typeface="Amazon Ember" panose="020B0603020204020204" pitchFamily="34" charset="0"/>
                <a:cs typeface="Amazon Ember" panose="020B0603020204020204" pitchFamily="34" charset="0"/>
              </a:rPr>
              <a:t>. A implantação no local não oferece muitos dos benefícios da computação em nuvem, mas, às vezes, é mais adequada devido à sua capacidade de oferecer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recursos dedicados</a:t>
            </a:r>
            <a:r>
              <a:rPr lang="pt-BR" sz="1100" dirty="0">
                <a:latin typeface="Amazon Ember" panose="020B0603020204020204" pitchFamily="34" charset="0"/>
                <a:ea typeface="Amazon Ember" panose="020B0603020204020204" pitchFamily="34" charset="0"/>
                <a:cs typeface="Amazon Ember" panose="020B0603020204020204" pitchFamily="34" charset="0"/>
              </a:rPr>
              <a:t>. Na maioria dos casos, este modelo de implantação é igual à infraestrutura de TI antiga, mas também pode usar tecnologias de gerenciamento e virtualização de aplicativos </a:t>
            </a:r>
            <a:r>
              <a:rPr lang="pt-BR" sz="1100" u="none" dirty="0">
                <a:latin typeface="Amazon Ember" panose="020B0603020204020204" pitchFamily="34" charset="0"/>
                <a:ea typeface="Amazon Ember" panose="020B0603020204020204" pitchFamily="34" charset="0"/>
                <a:cs typeface="Amazon Ember" panose="020B0603020204020204" pitchFamily="34" charset="0"/>
              </a:rPr>
              <a:t>para</a:t>
            </a:r>
            <a:r>
              <a:rPr lang="pt-BR" sz="1100" dirty="0">
                <a:latin typeface="Amazon Ember" panose="020B0603020204020204" pitchFamily="34" charset="0"/>
                <a:ea typeface="Amazon Ember" panose="020B0603020204020204" pitchFamily="34" charset="0"/>
                <a:cs typeface="Amazon Ember" panose="020B0603020204020204" pitchFamily="34" charset="0"/>
              </a:rPr>
              <a:t> aumentar a utilização de recursos.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4604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457133" rtl="0" eaLnBrk="1" fontAlgn="auto" latinLnBrk="0" hangingPunct="1">
              <a:lnSpc>
                <a:spcPct val="100000"/>
              </a:lnSpc>
              <a:spcBef>
                <a:spcPts val="0"/>
              </a:spcBef>
              <a:spcAft>
                <a:spcPts val="60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Há muitas semelhanças entre a AWS e o espaço tradicional de TI local:</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Os grupos de segurança da AWS, as listas de controle de acesso à rede (Network ACLs) e o AWS Identity and Access Management (IAM) são semelhantes a firewalls, listas de controle de acesso (ACLs) e administradores.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O Elastic Load Balancing e a Amazon Virtual Private Cloud (Amazon VPC) são semelhantes a roteadores, pipelines de rede e switches.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As instâncias de Imagens de máquina da Amazon (AMIs) e do Amazon Elastic Compute Cloud (Amazon EC2) são semelhantes aos servidores locais.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O Amazon Elastic Block Store (Amazon EBS), o Amazon Elastic File System (Amazon EFS), o Amazon Simple Storage Service (Amazon S3) e o Amazon Relational Database Service (Amazon RDS) são semelhantes ao armazenamento de conexão direta (DAS), redes de área de armazenamento (SAN), armazenamento conectado à rede (NAS) e um serviço de gerenciamento de banco de dados relacional (RDBMS).</a:t>
            </a:r>
          </a:p>
          <a:p>
            <a:pPr marL="0" marR="0" lvl="0" indent="0" algn="l" defTabSz="457133" rtl="0" eaLnBrk="1" fontAlgn="auto" latinLnBrk="0" hangingPunct="1">
              <a:lnSpc>
                <a:spcPct val="100000"/>
              </a:lnSpc>
              <a:spcBef>
                <a:spcPts val="0"/>
              </a:spcBef>
              <a:spcAft>
                <a:spcPts val="60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457133" rtl="0" eaLnBrk="1" fontAlgn="auto" latinLnBrk="0" hangingPunct="1">
              <a:lnSpc>
                <a:spcPct val="100000"/>
              </a:lnSpc>
              <a:spcBef>
                <a:spcPts val="0"/>
              </a:spcBef>
              <a:spcAft>
                <a:spcPts val="60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Com os serviços e recursos da AWS, você pode fazer quase tudo o que deseja com um datacenter tradicional.</a:t>
            </a:r>
          </a:p>
        </p:txBody>
      </p:sp>
    </p:spTree>
    <p:extLst>
      <p:ext uri="{BB962C8B-B14F-4D97-AF65-F5344CB8AC3E}">
        <p14:creationId xmlns:p14="http://schemas.microsoft.com/office/powerpoint/2010/main" val="403837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O termo “computação em nuvem” se refere à entrega de recursos de TI sob demanda por meio da Internet, com pagamento conforme o uso.</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A computação em nuvem permite pensar em sua infraestrutura (e usá-la) como software.</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Existem três modelos de serviços em nuvem: IaaS, PaaS e SaaS.</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Existem três modelos de implantação em nuvem: nuvem, híbrida e no local (ou nuvem privada).</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Existem muitos serviços parecidos com os da AWS para o espaço de TI tradicional, no local.</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77572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Seção 2: Vantagens da computação em nuvem</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que tantas empresas estão interessadas em migrar para a nuvem? Esta seção apresenta seis vantagens da computação em nuvem.</a:t>
            </a:r>
          </a:p>
        </p:txBody>
      </p:sp>
    </p:spTree>
    <p:extLst>
      <p:ext uri="{BB962C8B-B14F-4D97-AF65-F5344CB8AC3E}">
        <p14:creationId xmlns:p14="http://schemas.microsoft.com/office/powerpoint/2010/main" val="22499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rtlCol="0"/>
          <a:lstStyle/>
          <a:p>
            <a:pPr defTabSz="457133" rtl="0">
              <a:spcBef>
                <a:spcPct val="0"/>
              </a:spcBef>
              <a:spcAft>
                <a:spcPts val="600"/>
              </a:spcAft>
              <a:defRPr/>
            </a:pPr>
            <a:r>
              <a:rPr lang="pt-BR" sz="1100" b="1" dirty="0">
                <a:latin typeface="Amazon Ember" panose="020B0603020204020204" pitchFamily="34" charset="0"/>
                <a:ea typeface="Amazon Ember" panose="020B0603020204020204" pitchFamily="34" charset="0"/>
                <a:cs typeface="Amazon Ember" panose="020B0603020204020204" pitchFamily="34" charset="0"/>
              </a:rPr>
              <a:t>Vantagem 1 – Troque despesas de capital por despesas variáveis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despesas de capital (capex)</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são os fundos </a:t>
            </a:r>
            <a:r>
              <a:rPr lang="pt-BR" sz="110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que </a:t>
            </a:r>
            <a:r>
              <a:rPr lang="pt-BR" sz="1100"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empresa usa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adquirir, atualizar e manter ativos físicos, como propriedades, edifícios industriais ou equipamentos. </a:t>
            </a:r>
            <a:r>
              <a:rPr lang="pt-BR" sz="1100"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se lembra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do exemplo de datacenter no modelo de computação tradicional em que era necessário colocar em rack e empilhar o hardware e, em seguida, gerenciar tudo isso? É necessário pagar por tudo no datacenter, e não importa se você não tiver usado tudo.</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outro lado, uma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despesa variável</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aquela que </a:t>
            </a:r>
            <a:r>
              <a:rPr lang="pt-BR" sz="1100"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pode ser alterada ou evitada facilmente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Em vez de investir substancialmente em datacenters e servidores antes de saber como eles serão usados, você pode pagar somente quando consome recursos e somente pela quantidade consumida. </a:t>
            </a:r>
            <a:r>
              <a:rPr lang="pt-BR" sz="1100"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Assim,</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economiza dinheiro em tecnologia. A computação em nuvem também permite que você se adapte a novos aplicativos com o espaço necessário em minutos, em vez de semanas ou dias. A manutenção é reduzida, o que permite que </a:t>
            </a:r>
            <a:r>
              <a:rPr lang="pt-BR" sz="110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se concentre mais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nos principais objetivos da sua empresa.</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defTabSz="457133" rtl="0">
              <a:spcBef>
                <a:spcPct val="0"/>
              </a:spcBef>
              <a:spcAft>
                <a:spcPts val="600"/>
              </a:spcAf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1652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rtlCol="0"/>
          <a:lstStyle/>
          <a:p>
            <a:pPr defTabSz="457133" rtl="0">
              <a:spcBef>
                <a:spcPct val="0"/>
              </a:spcBef>
              <a:spcAft>
                <a:spcPts val="600"/>
              </a:spcAft>
              <a:defRPr/>
            </a:pPr>
            <a:r>
              <a:rPr lang="pt-BR" sz="1100" b="1">
                <a:latin typeface="Amazon Ember" panose="020B0603020204020204" pitchFamily="34" charset="0"/>
                <a:ea typeface="Amazon Ember" panose="020B0603020204020204" pitchFamily="34" charset="0"/>
                <a:cs typeface="Amazon Ember" panose="020B0603020204020204" pitchFamily="34" charset="0"/>
              </a:rPr>
              <a:t>Vantagem 2 – Beneficie-se da grande economia de escala</a:t>
            </a:r>
            <a:r>
              <a:rPr lang="pt-BR" sz="1100">
                <a:latin typeface="Amazon Ember" panose="020B0603020204020204" pitchFamily="34" charset="0"/>
                <a:ea typeface="Amazon Ember" panose="020B0603020204020204" pitchFamily="34" charset="0"/>
                <a:cs typeface="Amazon Ember" panose="020B0603020204020204" pitchFamily="34" charset="0"/>
              </a:rPr>
              <a:t>: o uso da computação em nuvem permite obter um custo variável inferior ao de ambientes locais. Considerando que o uso de centenas de milhares de clientes é agregado na nuvem, provedores como a AWS conseguem obter economias de escala maiores, resultando em preços mais baixos com pagamento conforme o uso.</a:t>
            </a:r>
          </a:p>
        </p:txBody>
      </p:sp>
    </p:spTree>
    <p:extLst>
      <p:ext uri="{BB962C8B-B14F-4D97-AF65-F5344CB8AC3E}">
        <p14:creationId xmlns:p14="http://schemas.microsoft.com/office/powerpoint/2010/main" val="365470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rtlCol="0"/>
          <a:lstStyle/>
          <a:p>
            <a:pPr defTabSz="457133" rtl="0">
              <a:spcBef>
                <a:spcPct val="0"/>
              </a:spcBef>
              <a:spcAft>
                <a:spcPts val="600"/>
              </a:spcAft>
              <a:defRPr/>
            </a:pPr>
            <a:r>
              <a:rPr lang="pt-BR" sz="1100" b="1">
                <a:latin typeface="Amazon Ember" panose="020B0603020204020204" pitchFamily="34" charset="0"/>
                <a:ea typeface="Amazon Ember" panose="020B0603020204020204" pitchFamily="34" charset="0"/>
                <a:cs typeface="Amazon Ember" panose="020B0603020204020204" pitchFamily="34" charset="0"/>
              </a:rPr>
              <a:t>Vantagem 3 – Pare de tentar adivinhar a capacidade</a:t>
            </a:r>
            <a:r>
              <a:rPr lang="pt-BR" sz="1100">
                <a:latin typeface="Amazon Ember" panose="020B0603020204020204" pitchFamily="34" charset="0"/>
                <a:ea typeface="Amazon Ember" panose="020B0603020204020204" pitchFamily="34" charset="0"/>
                <a:cs typeface="Amazon Ember" panose="020B0603020204020204" pitchFamily="34" charset="0"/>
              </a:rPr>
              <a:t>: pare de tentar adivinhar quanta capacidade de infraestrutura é necessária. Quando você toma uma decisão de capacidade antes de </a:t>
            </a:r>
            <a:r>
              <a:rPr lang="pt-BR" sz="1100" u="none">
                <a:latin typeface="Amazon Ember" panose="020B0603020204020204" pitchFamily="34" charset="0"/>
                <a:ea typeface="Amazon Ember" panose="020B0603020204020204" pitchFamily="34" charset="0"/>
                <a:cs typeface="Amazon Ember" panose="020B0603020204020204" pitchFamily="34" charset="0"/>
              </a:rPr>
              <a:t>implantar </a:t>
            </a:r>
            <a:r>
              <a:rPr lang="pt-BR" sz="1100">
                <a:latin typeface="Amazon Ember" panose="020B0603020204020204" pitchFamily="34" charset="0"/>
                <a:ea typeface="Amazon Ember" panose="020B0603020204020204" pitchFamily="34" charset="0"/>
                <a:cs typeface="Amazon Ember" panose="020B0603020204020204" pitchFamily="34" charset="0"/>
              </a:rPr>
              <a:t>um aplicativo, muitas vezes tem recursos ociosos caros ou lida com capacidade limitada. Com a computação em nuvem, esses problemas são resolvidos. Você pode acessar a quantidade que quiser e ajustar a escala conforme a necessidade em poucos minutos.</a:t>
            </a:r>
          </a:p>
        </p:txBody>
      </p:sp>
    </p:spTree>
    <p:extLst>
      <p:ext uri="{BB962C8B-B14F-4D97-AF65-F5344CB8AC3E}">
        <p14:creationId xmlns:p14="http://schemas.microsoft.com/office/powerpoint/2010/main" val="21378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921692"/>
          </a:xfrm>
        </p:spPr>
        <p:txBody>
          <a:bodyPr rtlCol="0"/>
          <a:lstStyle/>
          <a:p>
            <a:pPr defTabSz="457133" rtl="0">
              <a:spcBef>
                <a:spcPct val="0"/>
              </a:spcBef>
              <a:spcAft>
                <a:spcPts val="600"/>
              </a:spcAft>
              <a:defRPr/>
            </a:pPr>
            <a:r>
              <a:rPr lang="pt-BR" sz="1100" b="1">
                <a:latin typeface="Amazon Ember" panose="020B0603020204020204" pitchFamily="34" charset="0"/>
                <a:ea typeface="Amazon Ember" panose="020B0603020204020204" pitchFamily="34" charset="0"/>
                <a:cs typeface="Amazon Ember" panose="020B0603020204020204" pitchFamily="34" charset="0"/>
              </a:rPr>
              <a:t>Vantagem 4 – Aumente a velocidade e a agilidade</a:t>
            </a:r>
            <a:r>
              <a:rPr lang="pt-BR" sz="1100">
                <a:latin typeface="Amazon Ember" panose="020B0603020204020204" pitchFamily="34" charset="0"/>
                <a:ea typeface="Amazon Ember" panose="020B0603020204020204" pitchFamily="34" charset="0"/>
                <a:cs typeface="Amazon Ember" panose="020B0603020204020204" pitchFamily="34" charset="0"/>
              </a:rPr>
              <a:t>: no ambiente de computação em nuvem, recursos adicionais de TI estão ao seu alcance com apenas um clique, e isso significa que o tempo necessário para disponibilizar estes recursos aos desenvolvedores passa de semanas para poucos minutos. </a:t>
            </a:r>
            <a:r>
              <a:rPr lang="pt-BR" sz="1100" u="none">
                <a:latin typeface="Amazon Ember" panose="020B0603020204020204" pitchFamily="34" charset="0"/>
                <a:ea typeface="Amazon Ember" panose="020B0603020204020204" pitchFamily="34" charset="0"/>
                <a:cs typeface="Amazon Ember" panose="020B0603020204020204" pitchFamily="34" charset="0"/>
              </a:rPr>
              <a:t>O resultado é</a:t>
            </a:r>
            <a:r>
              <a:rPr lang="pt-BR" sz="1100">
                <a:latin typeface="Amazon Ember" panose="020B0603020204020204" pitchFamily="34" charset="0"/>
                <a:ea typeface="Amazon Ember" panose="020B0603020204020204" pitchFamily="34" charset="0"/>
                <a:cs typeface="Amazon Ember" panose="020B0603020204020204" pitchFamily="34" charset="0"/>
              </a:rPr>
              <a:t> um aumento substancial na agilidade da organização, pois o custo e o tempo </a:t>
            </a:r>
            <a:r>
              <a:rPr lang="pt-BR" sz="1100" u="none">
                <a:latin typeface="Amazon Ember" panose="020B0603020204020204" pitchFamily="34" charset="0"/>
                <a:ea typeface="Amazon Ember" panose="020B0603020204020204" pitchFamily="34" charset="0"/>
                <a:cs typeface="Amazon Ember" panose="020B0603020204020204" pitchFamily="34" charset="0"/>
              </a:rPr>
              <a:t>necessários</a:t>
            </a:r>
            <a:r>
              <a:rPr lang="pt-BR" sz="1100">
                <a:latin typeface="Amazon Ember" panose="020B0603020204020204" pitchFamily="34" charset="0"/>
                <a:ea typeface="Amazon Ember" panose="020B0603020204020204" pitchFamily="34" charset="0"/>
                <a:cs typeface="Amazon Ember" panose="020B0603020204020204" pitchFamily="34" charset="0"/>
              </a:rPr>
              <a:t> para testar e desenvolver </a:t>
            </a:r>
            <a:r>
              <a:rPr lang="pt-BR" sz="1100" u="none">
                <a:latin typeface="Amazon Ember" panose="020B0603020204020204" pitchFamily="34" charset="0"/>
                <a:ea typeface="Amazon Ember" panose="020B0603020204020204" pitchFamily="34" charset="0"/>
                <a:cs typeface="Amazon Ember" panose="020B0603020204020204" pitchFamily="34" charset="0"/>
              </a:rPr>
              <a:t>são</a:t>
            </a:r>
            <a:r>
              <a:rPr lang="pt-BR" sz="1100">
                <a:latin typeface="Amazon Ember" panose="020B0603020204020204" pitchFamily="34" charset="0"/>
                <a:ea typeface="Amazon Ember" panose="020B0603020204020204" pitchFamily="34" charset="0"/>
                <a:cs typeface="Amazon Ember" panose="020B0603020204020204" pitchFamily="34" charset="0"/>
              </a:rPr>
              <a:t> consideravelmente menores.</a:t>
            </a:r>
          </a:p>
        </p:txBody>
      </p:sp>
    </p:spTree>
    <p:extLst>
      <p:ext uri="{BB962C8B-B14F-4D97-AF65-F5344CB8AC3E}">
        <p14:creationId xmlns:p14="http://schemas.microsoft.com/office/powerpoint/2010/main" val="2522802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rtlCol="0"/>
          <a:lstStyle/>
          <a:p>
            <a:pPr defTabSz="457133" rtl="0">
              <a:spcBef>
                <a:spcPct val="0"/>
              </a:spcBef>
              <a:spcAft>
                <a:spcPts val="600"/>
              </a:spcAft>
              <a:defRPr/>
            </a:pPr>
            <a:r>
              <a:rPr lang="pt-BR" sz="1100" b="1">
                <a:latin typeface="Amazon Ember" panose="020B0603020204020204" pitchFamily="34" charset="0"/>
                <a:ea typeface="Amazon Ember" panose="020B0603020204020204" pitchFamily="34" charset="0"/>
                <a:cs typeface="Amazon Ember" panose="020B0603020204020204" pitchFamily="34" charset="0"/>
              </a:rPr>
              <a:t>Vantagem 5 – Pare de gastar dinheiro na execução e manutenção de datacenters</a:t>
            </a:r>
            <a:r>
              <a:rPr lang="pt-BR" sz="1100">
                <a:latin typeface="Amazon Ember" panose="020B0603020204020204" pitchFamily="34" charset="0"/>
                <a:ea typeface="Amazon Ember" panose="020B0603020204020204" pitchFamily="34" charset="0"/>
                <a:cs typeface="Amazon Ember" panose="020B0603020204020204" pitchFamily="34" charset="0"/>
              </a:rPr>
              <a:t>: concentre-se em projetos que diferenciam sua empresa, em vez de se concentrar na infraestrutura. A computação em nuvem permite que você se concentre em seus clientes, </a:t>
            </a:r>
            <a:r>
              <a:rPr lang="pt-BR" sz="1100" u="none">
                <a:latin typeface="Amazon Ember" panose="020B0603020204020204" pitchFamily="34" charset="0"/>
                <a:ea typeface="Amazon Ember" panose="020B0603020204020204" pitchFamily="34" charset="0"/>
                <a:cs typeface="Amazon Ember" panose="020B0603020204020204" pitchFamily="34" charset="0"/>
              </a:rPr>
              <a:t>e não no trabalho pesado</a:t>
            </a:r>
            <a:r>
              <a:rPr lang="pt-BR" sz="1100">
                <a:latin typeface="Amazon Ember" panose="020B0603020204020204" pitchFamily="34" charset="0"/>
                <a:ea typeface="Amazon Ember" panose="020B0603020204020204" pitchFamily="34" charset="0"/>
                <a:cs typeface="Amazon Ember" panose="020B0603020204020204" pitchFamily="34" charset="0"/>
              </a:rPr>
              <a:t> de instalar racks, empilhar e alimentar os servidores.</a:t>
            </a:r>
          </a:p>
        </p:txBody>
      </p:sp>
    </p:spTree>
    <p:extLst>
      <p:ext uri="{BB962C8B-B14F-4D97-AF65-F5344CB8AC3E}">
        <p14:creationId xmlns:p14="http://schemas.microsoft.com/office/powerpoint/2010/main" val="393343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aborda os seguintes tópicos:</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Introdução à computação em nuvem</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Vantagens da computação em nuvem</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Introdução à Amazon Web Services (AWS)</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Cloud Adoption Framework (AWS CAF)</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concluir um teste de conhecimento que será usado para testar sua compreensão dos principais conceitos </a:t>
            </a:r>
            <a:r>
              <a:rPr lang="pt-BR" sz="1100" u="none"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abordados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módulo.</a:t>
            </a:r>
          </a:p>
        </p:txBody>
      </p:sp>
    </p:spTree>
    <p:extLst>
      <p:ext uri="{BB962C8B-B14F-4D97-AF65-F5344CB8AC3E}">
        <p14:creationId xmlns:p14="http://schemas.microsoft.com/office/powerpoint/2010/main" val="222450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rtlCol="0"/>
          <a:lstStyle/>
          <a:p>
            <a:pPr defTabSz="457133" rtl="0">
              <a:spcBef>
                <a:spcPct val="0"/>
              </a:spcBef>
              <a:spcAft>
                <a:spcPts val="600"/>
              </a:spcAft>
              <a:defRPr/>
            </a:pPr>
            <a:r>
              <a:rPr lang="pt-BR" sz="1100" b="1">
                <a:latin typeface="Amazon Ember" panose="020B0603020204020204" pitchFamily="34" charset="0"/>
                <a:ea typeface="Amazon Ember" panose="020B0603020204020204" pitchFamily="34" charset="0"/>
                <a:cs typeface="Amazon Ember" panose="020B0603020204020204" pitchFamily="34" charset="0"/>
              </a:rPr>
              <a:t>Vantagem 6 – Tenha alcance global em minutos</a:t>
            </a:r>
            <a:r>
              <a:rPr lang="pt-BR" sz="1100">
                <a:latin typeface="Amazon Ember" panose="020B0603020204020204" pitchFamily="34" charset="0"/>
                <a:ea typeface="Amazon Ember" panose="020B0603020204020204" pitchFamily="34" charset="0"/>
                <a:cs typeface="Amazon Ember" panose="020B0603020204020204" pitchFamily="34" charset="0"/>
              </a:rPr>
              <a:t>: implante aplicativos com facilidade em várias regiões da AWS no mundo com apenas alguns cliques. </a:t>
            </a:r>
            <a:r>
              <a:rPr lang="pt-BR" sz="1100" u="none">
                <a:latin typeface="Amazon Ember" panose="020B0603020204020204" pitchFamily="34" charset="0"/>
                <a:ea typeface="Amazon Ember" panose="020B0603020204020204" pitchFamily="34" charset="0"/>
                <a:cs typeface="Amazon Ember" panose="020B0603020204020204" pitchFamily="34" charset="0"/>
              </a:rPr>
              <a:t>Como resultado</a:t>
            </a:r>
            <a:r>
              <a:rPr lang="pt-BR" sz="1100" u="sng">
                <a:latin typeface="Amazon Ember" panose="020B0603020204020204" pitchFamily="34" charset="0"/>
                <a:ea typeface="Amazon Ember" panose="020B0603020204020204" pitchFamily="34" charset="0"/>
                <a:cs typeface="Amazon Ember" panose="020B0603020204020204" pitchFamily="34" charset="0"/>
              </a:rPr>
              <a:t>,</a:t>
            </a:r>
            <a:r>
              <a:rPr lang="pt-BR" sz="1100">
                <a:latin typeface="Amazon Ember" panose="020B0603020204020204" pitchFamily="34" charset="0"/>
                <a:ea typeface="Amazon Ember" panose="020B0603020204020204" pitchFamily="34" charset="0"/>
                <a:cs typeface="Amazon Ember" panose="020B0603020204020204" pitchFamily="34" charset="0"/>
              </a:rPr>
              <a:t> você pode oferecer latência menor e experiência melhor aos clientes com simplicidade e custo mínimo.</a:t>
            </a:r>
          </a:p>
        </p:txBody>
      </p:sp>
    </p:spTree>
    <p:extLst>
      <p:ext uri="{BB962C8B-B14F-4D97-AF65-F5344CB8AC3E}">
        <p14:creationId xmlns:p14="http://schemas.microsoft.com/office/powerpoint/2010/main" val="53922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As principais lições desta seção do módulo incluem as seis vantagens da computação em nuvem:</a:t>
            </a:r>
            <a:endParaRPr lang="en-US"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Troque despesas de capital por despesas variáveis</a:t>
            </a:r>
            <a:endParaRPr lang="en-US" sz="1100" strike="sngStrike"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Grande economia de escala</a:t>
            </a:r>
            <a:endParaRPr lang="en-US" sz="1100" strike="sngStrike"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Pare de tentar adivinhar a capacidade</a:t>
            </a:r>
            <a:endParaRPr lang="en-US" sz="1100" strike="sngStrike"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Aumente a velocidade e a agilidade</a:t>
            </a:r>
            <a:endParaRPr lang="en-US" sz="1100" strike="sngStrike"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Pare de gastar dinheiro com a operação e manutenção de datacenters</a:t>
            </a:r>
            <a:endParaRPr lang="en-US" sz="1100" strike="sngStrike"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Tenha alcance global em minutos</a:t>
            </a:r>
            <a:endParaRPr lang="en-US" sz="1100" strike="sngStrike"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3051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serviços da AWS se enquadram em categorias diferentes, e cada categoria contém um ou mais serviços. Você pode selecionar os serviços que deseja nessas diferentes categorias para criar suas soluções.</a:t>
            </a:r>
          </a:p>
        </p:txBody>
      </p:sp>
    </p:spTree>
    <p:extLst>
      <p:ext uri="{BB962C8B-B14F-4D97-AF65-F5344CB8AC3E}">
        <p14:creationId xmlns:p14="http://schemas.microsoft.com/office/powerpoint/2010/main" val="1276178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digamos que você esteja criando um aplicativo de banco de dados. Seus clientes podem estar enviando dados para suas instâncias do Amazon Elastic Compute Cloud (Amazon EC2), que é um serviço na categoria de computação. Esses servidores EC2 agrupam os dados em lotes em incrementos de um minuto e adicionam um objeto por cliente ao Amazon Simple Storage Service (Amazon S3), o serviço de armazenamento da AWS que você escolheu usar. Em seguida, você pode usar um banco de dados não relacional, como o Amazon DynamoDB, para potencializar seu aplicativo, por exemplo, para criar um índice que permita encontrar todos os objetos de determinado cliente que foram coletados durante determinado período. É possível executar esses serviços dentro de uma Amazon Virtual Private Cloud (Amazon VPC), que é um serviço na categoria de rede.</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objetivo deste exemplo simples é ilustrar a possibilidade de selecionar serviços web de diferentes categorias e usá-los juntos para criar uma solução (neste caso, um aplicativo de banco de dados). Naturalmente, as soluções criadas podem ser bastante complexas.</a:t>
            </a:r>
          </a:p>
        </p:txBody>
      </p:sp>
    </p:spTree>
    <p:extLst>
      <p:ext uri="{BB962C8B-B14F-4D97-AF65-F5344CB8AC3E}">
        <p14:creationId xmlns:p14="http://schemas.microsoft.com/office/powerpoint/2010/main" val="3103047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575051"/>
          </a:xfrm>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 escolha do serviço dependerá dos objetivos empresariais </a:t>
            </a:r>
            <a:r>
              <a:rPr lang="pt-BR" sz="1100" u="none" dirty="0">
                <a:latin typeface="Amazon Ember" panose="020B0603020204020204" pitchFamily="34" charset="0"/>
                <a:ea typeface="Amazon Ember" panose="020B0603020204020204" pitchFamily="34" charset="0"/>
                <a:cs typeface="Amazon Ember" panose="020B0603020204020204" pitchFamily="34" charset="0"/>
              </a:rPr>
              <a:t>e</a:t>
            </a:r>
            <a:r>
              <a:rPr lang="pt-BR" sz="1100" dirty="0">
                <a:latin typeface="Amazon Ember" panose="020B0603020204020204" pitchFamily="34" charset="0"/>
                <a:ea typeface="Amazon Ember" panose="020B0603020204020204" pitchFamily="34" charset="0"/>
                <a:cs typeface="Amazon Ember" panose="020B0603020204020204" pitchFamily="34" charset="0"/>
              </a:rPr>
              <a:t> dos requisitos de tecnologia. No exemplo que acabamos de ver, a solução usou o Amazon EC2 como o serviço de computação. No entanto, esse é apenas um dos muitos serviços de computação que a AWS oferece. Veja a seguir outras ofertas de computação da AWS que você pode usar para os seguintes exemplos de casos de uso:</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Amazon EC2</a:t>
            </a:r>
            <a:r>
              <a:rPr lang="pt-BR" sz="1100" dirty="0">
                <a:latin typeface="Amazon Ember" panose="020B0603020204020204" pitchFamily="34" charset="0"/>
                <a:ea typeface="Amazon Ember" panose="020B0603020204020204" pitchFamily="34" charset="0"/>
                <a:cs typeface="Amazon Ember" panose="020B0603020204020204" pitchFamily="34" charset="0"/>
              </a:rPr>
              <a:t>: você quer controle total sobre seus recursos de computação da 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AWS Lambda</a:t>
            </a:r>
            <a:r>
              <a:rPr lang="pt-BR" sz="1100" dirty="0">
                <a:latin typeface="Amazon Ember" panose="020B0603020204020204" pitchFamily="34" charset="0"/>
                <a:ea typeface="Amazon Ember" panose="020B0603020204020204" pitchFamily="34" charset="0"/>
                <a:cs typeface="Amazon Ember" panose="020B0603020204020204" pitchFamily="34" charset="0"/>
              </a:rPr>
              <a:t>: você deseja executar seu código e não gerenciar ou provisionar servidores.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5"/>
              </a:rPr>
              <a:t>AWS Elastic Beanstalk</a:t>
            </a:r>
            <a:r>
              <a:rPr lang="pt-BR" sz="1100" dirty="0">
                <a:latin typeface="Amazon Ember" panose="020B0603020204020204" pitchFamily="34" charset="0"/>
                <a:ea typeface="Amazon Ember" panose="020B0603020204020204" pitchFamily="34" charset="0"/>
                <a:cs typeface="Amazon Ember" panose="020B0603020204020204" pitchFamily="34" charset="0"/>
              </a:rPr>
              <a:t>: você quer um serviço que implante, gerencie e escale seus aplicativos web para você.</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Amazon Lightsail</a:t>
            </a:r>
            <a:r>
              <a:rPr lang="pt-BR" sz="1100" dirty="0">
                <a:latin typeface="Amazon Ember" panose="020B0603020204020204" pitchFamily="34" charset="0"/>
                <a:ea typeface="Amazon Ember" panose="020B0603020204020204" pitchFamily="34" charset="0"/>
                <a:cs typeface="Amazon Ember" panose="020B0603020204020204" pitchFamily="34" charset="0"/>
              </a:rPr>
              <a:t>: você precisa de uma plataforma em nuvem leve para um aplicativo web simples.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7"/>
              </a:rPr>
              <a:t>AWS Batch</a:t>
            </a:r>
            <a:r>
              <a:rPr lang="pt-BR" sz="1100" dirty="0">
                <a:latin typeface="Amazon Ember" panose="020B0603020204020204" pitchFamily="34" charset="0"/>
                <a:ea typeface="Amazon Ember" panose="020B0603020204020204" pitchFamily="34" charset="0"/>
                <a:cs typeface="Amazon Ember" panose="020B0603020204020204" pitchFamily="34" charset="0"/>
              </a:rPr>
              <a:t>: você precisa executar centenas de milhares de cargas de trabalho em lote.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8"/>
              </a:rPr>
              <a:t>AWS Outposts</a:t>
            </a:r>
            <a:r>
              <a:rPr lang="pt-BR" sz="1100" dirty="0">
                <a:latin typeface="Amazon Ember" panose="020B0603020204020204" pitchFamily="34" charset="0"/>
                <a:ea typeface="Amazon Ember" panose="020B0603020204020204" pitchFamily="34" charset="0"/>
                <a:cs typeface="Amazon Ember" panose="020B0603020204020204" pitchFamily="34" charset="0"/>
              </a:rPr>
              <a:t>: você deseja executar a infraestrutura da AWS em seu datacenter 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9"/>
              </a:rPr>
              <a:t>Amazon Elastic Container Service</a:t>
            </a:r>
            <a:r>
              <a:rPr lang="pt-BR" sz="1100" dirty="0">
                <a:latin typeface="Amazon Ember" panose="020B0603020204020204" pitchFamily="34" charset="0"/>
                <a:ea typeface="Amazon Ember" panose="020B0603020204020204" pitchFamily="34" charset="0"/>
                <a:cs typeface="Amazon Ember" panose="020B0603020204020204" pitchFamily="34" charset="0"/>
              </a:rPr>
              <a:t> (Amazon ECS),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10"/>
              </a:rPr>
              <a:t>Amazon Elastic Kubernetes Service</a:t>
            </a:r>
            <a:r>
              <a:rPr lang="pt-BR" sz="1100" dirty="0">
                <a:latin typeface="Amazon Ember" panose="020B0603020204020204" pitchFamily="34" charset="0"/>
                <a:ea typeface="Amazon Ember" panose="020B0603020204020204" pitchFamily="34" charset="0"/>
                <a:cs typeface="Amazon Ember" panose="020B0603020204020204" pitchFamily="34" charset="0"/>
              </a:rPr>
              <a:t> (Amazon EKS) ou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11"/>
              </a:rPr>
              <a:t>AWS Fargate</a:t>
            </a:r>
            <a:r>
              <a:rPr lang="pt-BR" sz="1100" dirty="0">
                <a:latin typeface="Amazon Ember" panose="020B0603020204020204" pitchFamily="34" charset="0"/>
                <a:ea typeface="Amazon Ember" panose="020B0603020204020204" pitchFamily="34" charset="0"/>
                <a:cs typeface="Amazon Ember" panose="020B0603020204020204" pitchFamily="34" charset="0"/>
              </a:rPr>
              <a:t>: você deseja implementar uma arquitetura de contêineres ou microsserviços.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12"/>
              </a:rPr>
              <a:t>VMware Cloud on AWS</a:t>
            </a:r>
            <a:r>
              <a:rPr lang="pt-BR" sz="1100" dirty="0">
                <a:latin typeface="Amazon Ember" panose="020B0603020204020204" pitchFamily="34" charset="0"/>
                <a:ea typeface="Amazon Ember" panose="020B0603020204020204" pitchFamily="34" charset="0"/>
                <a:cs typeface="Amazon Ember" panose="020B0603020204020204" pitchFamily="34" charset="0"/>
              </a:rPr>
              <a:t>: você tem uma plataforma de virtualização de servidor local que deseja migrar para a AWS.</a:t>
            </a:r>
          </a:p>
          <a:p>
            <a:pPr marL="0" indent="0" rtl="0">
              <a:buFont typeface="Arial" panose="020B0604020202020204" pitchFamily="34" charset="0"/>
              <a:buNone/>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Da mesma forma, há uma variedade de serviços para você escolher nas outras categorias, e o número de ofertas continua crescendo.</a:t>
            </a:r>
          </a:p>
        </p:txBody>
      </p:sp>
    </p:spTree>
    <p:extLst>
      <p:ext uri="{BB962C8B-B14F-4D97-AF65-F5344CB8AC3E}">
        <p14:creationId xmlns:p14="http://schemas.microsoft.com/office/powerpoint/2010/main" val="359802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variedade de serviços da AWS pode ser intimidadora no início da jornada para a nuvem. Este curso </a:t>
            </a:r>
            <a:r>
              <a:rPr lang="pt-BR" sz="1100" u="none"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concentra</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em alguns dos serviços mais comuns nas seguintes categorias de serviço: computação, armazenamento, banco de dados, entrega de redes e conteúdo, segurança, identidade e conformidade, gerenciamento e governança e gerenciamento de custos da AWS.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Legenda: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Elastic Block Store (Amazon EBS)</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Elastic Compute Cloud (Amazon EC2)</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Elastic Container Registry (Amazon ECR)</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Elastic File System (Amazon EFS)</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Relational Database Service (Amazon RDS)</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Simple Storage Service (Amazon S3)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Virtual Private Cloud (Amazon VPC)</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Identity and Access Management (IAM)</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Key Management Service (AWS KMS)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3091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3" y="4415791"/>
            <a:ext cx="5471158" cy="3648271"/>
          </a:xfrm>
        </p:spPr>
        <p:txBody>
          <a:bodyPr rtlCol="0"/>
          <a:lstStyle/>
          <a:p>
            <a:pPr defTabSz="440695" rtl="0">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Talvez você esteja se perguntando como acessar a ampla variedade de serviços oferecidos pela AWS. Há três maneiras de criar e gerenciar recursos na Nuvem AWS:</a:t>
            </a:r>
          </a:p>
          <a:p>
            <a:pPr marL="171450" indent="-171450" rtl="0">
              <a:buFont typeface="Arial" panose="020B0604020202020204" pitchFamily="34" charset="0"/>
              <a:buChar char="•"/>
            </a:pPr>
            <a:r>
              <a:rPr lang="pt-BR" sz="1100" b="1" dirty="0">
                <a:latin typeface="Amazon Ember" panose="020B0603020204020204" pitchFamily="34" charset="0"/>
                <a:ea typeface="Amazon Ember" panose="020B0603020204020204" pitchFamily="34" charset="0"/>
                <a:cs typeface="Amazon Ember" panose="020B0603020204020204" pitchFamily="34" charset="0"/>
              </a:rPr>
              <a:t>Console de Gerenciamento da AWS</a:t>
            </a:r>
            <a:r>
              <a:rPr lang="pt-BR" sz="1100" dirty="0">
                <a:latin typeface="Amazon Ember" panose="020B0603020204020204" pitchFamily="34" charset="0"/>
                <a:ea typeface="Amazon Ember" panose="020B0603020204020204" pitchFamily="34" charset="0"/>
                <a:cs typeface="Amazon Ember" panose="020B0603020204020204" pitchFamily="34" charset="0"/>
              </a:rPr>
              <a:t>: o console fornece uma interface gráfica avançada para a maioria dos recursos oferecidos pela AWS. (Observação: às vezes os recursos novos ainda não têm todas as capacidades </a:t>
            </a:r>
            <a:r>
              <a:rPr lang="pt-BR" sz="1100" u="none" dirty="0">
                <a:latin typeface="Amazon Ember" panose="020B0603020204020204" pitchFamily="34" charset="0"/>
                <a:ea typeface="Amazon Ember" panose="020B0603020204020204" pitchFamily="34" charset="0"/>
                <a:cs typeface="Amazon Ember" panose="020B0603020204020204" pitchFamily="34" charset="0"/>
              </a:rPr>
              <a:t>embutidas</a:t>
            </a:r>
            <a:r>
              <a:rPr lang="pt-BR" sz="1100" dirty="0">
                <a:latin typeface="Amazon Ember" panose="020B0603020204020204" pitchFamily="34" charset="0"/>
                <a:ea typeface="Amazon Ember" panose="020B0603020204020204" pitchFamily="34" charset="0"/>
                <a:cs typeface="Amazon Ember" panose="020B0603020204020204" pitchFamily="34" charset="0"/>
              </a:rPr>
              <a:t> no console na data de lançamento).</a:t>
            </a:r>
          </a:p>
          <a:p>
            <a:pPr marL="171450" indent="-171450" rtl="0">
              <a:buFont typeface="Arial" panose="020B0604020202020204" pitchFamily="34" charset="0"/>
              <a:buChar char="•"/>
            </a:pPr>
            <a:r>
              <a:rPr lang="pt-BR" sz="1100" b="1" dirty="0">
                <a:latin typeface="Amazon Ember" panose="020B0603020204020204" pitchFamily="34" charset="0"/>
                <a:ea typeface="Amazon Ember" panose="020B0603020204020204" pitchFamily="34" charset="0"/>
                <a:cs typeface="Amazon Ember" panose="020B0603020204020204" pitchFamily="34" charset="0"/>
              </a:rPr>
              <a:t>Interface da linha de comando da AWS (CLI da AWS)</a:t>
            </a:r>
            <a:r>
              <a:rPr lang="pt-BR" sz="1100" b="0" dirty="0">
                <a:latin typeface="Amazon Ember" panose="020B0603020204020204" pitchFamily="34" charset="0"/>
                <a:ea typeface="Amazon Ember" panose="020B0603020204020204" pitchFamily="34" charset="0"/>
                <a:cs typeface="Amazon Ember" panose="020B0603020204020204" pitchFamily="34" charset="0"/>
              </a:rPr>
              <a:t>:</a:t>
            </a:r>
            <a:r>
              <a:rPr lang="pt-BR" sz="1100" dirty="0">
                <a:latin typeface="Amazon Ember" panose="020B0603020204020204" pitchFamily="34" charset="0"/>
                <a:ea typeface="Amazon Ember" panose="020B0603020204020204" pitchFamily="34" charset="0"/>
                <a:cs typeface="Amazon Ember" panose="020B0603020204020204" pitchFamily="34" charset="0"/>
              </a:rPr>
              <a:t> a CLI da AWS fornece um conjunto de utilitários que podem ser executados a partir de um script de comando no Linux, macOS ou Microsoft Windows.</a:t>
            </a:r>
          </a:p>
          <a:p>
            <a:pPr marL="171450" indent="-171450" rtl="0">
              <a:buFont typeface="Arial" panose="020B0604020202020204" pitchFamily="34" charset="0"/>
              <a:buChar char="•"/>
            </a:pPr>
            <a:r>
              <a:rPr lang="pt-BR" sz="1100" b="1" dirty="0">
                <a:latin typeface="Amazon Ember" panose="020B0603020204020204" pitchFamily="34" charset="0"/>
                <a:ea typeface="Amazon Ember" panose="020B0603020204020204" pitchFamily="34" charset="0"/>
                <a:cs typeface="Amazon Ember" panose="020B0603020204020204" pitchFamily="34" charset="0"/>
              </a:rPr>
              <a:t>Software Development Kits (SDKs)</a:t>
            </a:r>
            <a:r>
              <a:rPr lang="pt-BR" sz="1100" b="0" dirty="0">
                <a:latin typeface="Amazon Ember" panose="020B0603020204020204" pitchFamily="34" charset="0"/>
                <a:ea typeface="Amazon Ember" panose="020B0603020204020204" pitchFamily="34" charset="0"/>
                <a:cs typeface="Amazon Ember" panose="020B0603020204020204" pitchFamily="34" charset="0"/>
              </a:rPr>
              <a:t>:</a:t>
            </a:r>
            <a:r>
              <a:rPr lang="pt-BR" sz="1100" dirty="0">
                <a:latin typeface="Amazon Ember" panose="020B0603020204020204" pitchFamily="34" charset="0"/>
                <a:ea typeface="Amazon Ember" panose="020B0603020204020204" pitchFamily="34" charset="0"/>
                <a:cs typeface="Amazon Ember" panose="020B0603020204020204" pitchFamily="34" charset="0"/>
              </a:rPr>
              <a:t> a AWS fornece pacotes que permitem acessar a AWS em uma variedade de linguagens de programação populares. Isso facilita o uso da AWS em seus aplicativos existentes e permite a criação de aplicativos para implantar e monitorar sistemas complexos inteiramente por meio de código.</a:t>
            </a:r>
            <a:endParaRPr lang="en-US" sz="1100" baseline="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mj-lt"/>
              <a:buNone/>
            </a:pPr>
            <a:endParaRPr lang="en-US" sz="1100" baseline="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mj-lt"/>
              <a:buNone/>
            </a:pPr>
            <a:r>
              <a:rPr lang="pt-BR" sz="1100" dirty="0">
                <a:latin typeface="Amazon Ember" panose="020B0603020204020204" pitchFamily="34" charset="0"/>
                <a:ea typeface="Amazon Ember" panose="020B0603020204020204" pitchFamily="34" charset="0"/>
                <a:cs typeface="Amazon Ember" panose="020B0603020204020204" pitchFamily="34" charset="0"/>
              </a:rPr>
              <a:t>As três opções são criadas em uma API semelhante à REST comum que serve como base da AWS.</a:t>
            </a:r>
            <a:endParaRPr lang="en-US" sz="1100" baseline="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mj-lt"/>
              <a:buNone/>
            </a:pPr>
            <a:endParaRPr lang="en-US" sz="1100"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Para saber mais sobre as ferramentas que você pode usar para desenvolver e gerenciar aplicativos na AWS,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Ferramentas para criar na AWS</a:t>
            </a:r>
            <a:r>
              <a:rPr lang="pt-BR" sz="1100"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sz="1100" baseline="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88163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As principais lições desta seção do módulo incluem:</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A AWS é uma plataforma de nuvem segura que oferece um amplo conjunto de produtos globais baseados na nuvem, denominados serviços, que são criados para funcionar em conjunto.</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Há muitas categorias de serviços da AWS, e cada categoria tem uma diversidade de opções de serviços.</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Escolha um serviço com base em seus objetivos empresariais e requisitos de tecnologia.</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Existem três maneiras de interagir com os serviços da AWS.</a:t>
            </a:r>
            <a:endParaRPr lang="en-US" sz="1100"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30200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é hora de revisar o módulo e encerrar com um teste de conhecimento e discussão sobre uma pergunta simulada do teste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Resumindo, neste módulo você aprendeu a:</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Definir diferentes tipos de computação em nuvem</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Descrever seis vantagens da computação em nuvem</a:t>
            </a:r>
            <a:endParaRPr lang="en-US" sz="1100" strike="sngStrike"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Reconhecer as principais categorias dos serviços da AWS e os principais serviços</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Analisar a estrutura de adoção da Nuvem AWS</a:t>
            </a:r>
            <a:endParaRPr lang="en-US" sz="1100" strike="sngStrike"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Para finalizar este módulo, conclua o teste de conhecimento.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00801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Depois de concluir este módulo, você deverá ser capaz de:</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Definir diferentes tipos de computação em nuvem</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seis vantagens da computação em nuvem</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Reconhecer as principais categorias dos serviços da AWS e os principais serviços</a:t>
            </a:r>
          </a:p>
          <a:p>
            <a:pPr marL="17145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Analisar o AWS Cloud Adoption Framework (AWS CAF)</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91348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Examine as opções de resposta e as exclua com base nas palavras-chave destacadas anteriormente.</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a:xfrm>
            <a:off x="0" y="8685213"/>
            <a:ext cx="5347504" cy="458787"/>
          </a:xfrm>
          <a:prstGeom prst="rect">
            <a:avLst/>
          </a:prstGeom>
        </p:spPr>
        <p:txBody>
          <a:bodyPr rtlCol="0"/>
          <a:lstStyle/>
          <a:p>
            <a:pPr rtl="0"/>
            <a:r>
              <a:rPr lang="pt-BR"/>
              <a:t> </a:t>
            </a:r>
          </a:p>
        </p:txBody>
      </p:sp>
    </p:spTree>
    <p:extLst>
      <p:ext uri="{BB962C8B-B14F-4D97-AF65-F5344CB8AC3E}">
        <p14:creationId xmlns:p14="http://schemas.microsoft.com/office/powerpoint/2010/main" val="3458878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O que é a AWS?</a:t>
            </a:r>
            <a:r>
              <a:rPr lang="pt-BR" sz="1100" dirty="0">
                <a:latin typeface="Amazon Ember" panose="020B0603020204020204" pitchFamily="34" charset="0"/>
                <a:ea typeface="Amazon Ember" panose="020B0603020204020204" pitchFamily="34" charset="0"/>
                <a:cs typeface="Amazon Ember" panose="020B0603020204020204" pitchFamily="34" charset="0"/>
              </a:rPr>
              <a:t> Vídeo do </a:t>
            </a:r>
            <a:r>
              <a:rPr lang="pt-BR" sz="1100" dirty="0" err="1">
                <a:latin typeface="Amazon Ember" panose="020B0603020204020204" pitchFamily="34" charset="0"/>
                <a:ea typeface="Amazon Ember" panose="020B0603020204020204" pitchFamily="34" charset="0"/>
                <a:cs typeface="Amazon Ember" panose="020B0603020204020204" pitchFamily="34" charset="0"/>
              </a:rPr>
              <a:t>YouTube</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Site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Computação em nuvem com a AWS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5"/>
              </a:rPr>
              <a:t>Artigo técnico </a:t>
            </a:r>
            <a:r>
              <a:rPr lang="pt-BR" sz="1100" dirty="0">
                <a:latin typeface="Amazon Ember" panose="020B0603020204020204" pitchFamily="34" charset="0"/>
                <a:ea typeface="Amazon Ember" panose="020B0603020204020204" pitchFamily="34" charset="0"/>
                <a:cs typeface="Amazon Ember" panose="020B0603020204020204" pitchFamily="34" charset="0"/>
              </a:rPr>
              <a:t>Visão geral do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Web Services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Artigo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6"/>
              </a:rPr>
              <a:t>técnico</a:t>
            </a:r>
            <a:r>
              <a:rPr lang="pt-BR" sz="1100" dirty="0" err="1">
                <a:latin typeface="Amazon Ember" panose="020B0603020204020204" pitchFamily="34" charset="0"/>
                <a:ea typeface="Amazon Ember" panose="020B0603020204020204" pitchFamily="34" charset="0"/>
                <a:cs typeface="Amazon Ember" panose="020B0603020204020204" pitchFamily="34" charset="0"/>
              </a:rPr>
              <a:t>Visão</a:t>
            </a:r>
            <a:r>
              <a:rPr lang="pt-BR" sz="1100" dirty="0">
                <a:latin typeface="Amazon Ember" panose="020B0603020204020204" pitchFamily="34" charset="0"/>
                <a:ea typeface="Amazon Ember" panose="020B0603020204020204" pitchFamily="34" charset="0"/>
                <a:cs typeface="Amazon Ember" panose="020B0603020204020204" pitchFamily="34" charset="0"/>
              </a:rPr>
              <a:t> geral do AWS </a:t>
            </a:r>
            <a:r>
              <a:rPr lang="pt-BR" sz="1100" dirty="0" err="1">
                <a:latin typeface="Amazon Ember" panose="020B0603020204020204" pitchFamily="34" charset="0"/>
                <a:ea typeface="Amazon Ember" panose="020B0603020204020204" pitchFamily="34" charset="0"/>
                <a:cs typeface="Amazon Ember" panose="020B0603020204020204" pitchFamily="34" charset="0"/>
              </a:rPr>
              <a:t>Cloud</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rPr>
              <a:t>Adoption</a:t>
            </a:r>
            <a:r>
              <a:rPr lang="pt-BR" sz="1100" dirty="0">
                <a:latin typeface="Amazon Ember" panose="020B0603020204020204" pitchFamily="34" charset="0"/>
                <a:ea typeface="Amazon Ember" panose="020B0603020204020204" pitchFamily="34" charset="0"/>
                <a:cs typeface="Amazon Ember" panose="020B0603020204020204" pitchFamily="34" charset="0"/>
              </a:rPr>
              <a:t> Framework</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93382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a sua participação!</a:t>
            </a:r>
          </a:p>
        </p:txBody>
      </p:sp>
    </p:spTree>
    <p:extLst>
      <p:ext uri="{BB962C8B-B14F-4D97-AF65-F5344CB8AC3E}">
        <p14:creationId xmlns:p14="http://schemas.microsoft.com/office/powerpoint/2010/main" val="368016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Seção 1: Introdução à computação em nuvem</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43658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que a computação em nuvem significa para você?</a:t>
            </a:r>
            <a:endParaRPr lang="en-US" sz="1100"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a:latin typeface="Amazon Ember" panose="020B0603020204020204" pitchFamily="34" charset="0"/>
                <a:ea typeface="Amazon Ember" panose="020B0603020204020204" pitchFamily="34" charset="0"/>
                <a:cs typeface="Amazon Ember" panose="020B0603020204020204" pitchFamily="34" charset="0"/>
              </a:rPr>
              <a:t>Pense no que a computação em nuvem significa para você e escreva uma frase curta.</a:t>
            </a:r>
          </a:p>
        </p:txBody>
      </p:sp>
    </p:spTree>
    <p:extLst>
      <p:ext uri="{BB962C8B-B14F-4D97-AF65-F5344CB8AC3E}">
        <p14:creationId xmlns:p14="http://schemas.microsoft.com/office/powerpoint/2010/main" val="318678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Computação em nuvem</a:t>
            </a:r>
            <a:r>
              <a:rPr lang="pt-BR" sz="24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a entrega sob demanda de poder computacional, banco de dados, armazenamento, aplicativos e outros recursos de TI pela Internet com uma definição de preço conforme o uso. Esses recursos são executados em computadores servidores localizados em grandes datacenters em todo o mundo. Quando você usa um provedor de serviços em nuvem como a AWS, </a:t>
            </a:r>
            <a:r>
              <a:rPr lang="pt-BR" sz="2400"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ele é o proprietário dos computadores que você está usando. Esses recursos podem ser usados em conjunto, como componentes básicos, para criar soluções que ajudam a cumprir metas de negócios e </a:t>
            </a:r>
            <a:r>
              <a:rPr lang="pt-BR" sz="24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requisitos de tecnologia.</a:t>
            </a:r>
          </a:p>
          <a:p>
            <a:pPr rtl="0"/>
            <a:endParaRPr lang="en-US" sz="24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24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saber mais sobre a computação em nuvem e como ela funciona, consulte </a:t>
            </a:r>
            <a:r>
              <a:rPr lang="pt-BR" sz="2400" dirty="0">
                <a:latin typeface="Amazon Ember" panose="020B0603020204020204" pitchFamily="34" charset="0"/>
                <a:ea typeface="Amazon Ember" panose="020B0603020204020204" pitchFamily="34" charset="0"/>
                <a:cs typeface="Amazon Ember" panose="020B0603020204020204" pitchFamily="34" charset="0"/>
                <a:hlinkClick r:id="rId3"/>
              </a:rPr>
              <a:t>esta página web da AWS</a:t>
            </a:r>
            <a:r>
              <a:rPr lang="pt-BR" sz="2400"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15719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computação em nuvem permite que você deixe de pensar em sua infraestrutura como hardware e passe a pensar nela (e usá-la) como software. Mas o que isso significa?</a:t>
            </a:r>
          </a:p>
        </p:txBody>
      </p:sp>
    </p:spTree>
    <p:extLst>
      <p:ext uri="{BB962C8B-B14F-4D97-AF65-F5344CB8AC3E}">
        <p14:creationId xmlns:p14="http://schemas.microsoft.com/office/powerpoint/2010/main" val="133658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modelo de computação tradicional, considera-se que a infraestrutura é composta por hardware. As soluções de hardware são físicas, o que significa que exigem espaço, equipe, segurança física, planejamento e despesas de capital.</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de um investimento inicial significativo, outro aspecto impeditivo da computação tradicional é o ciclo longo de aquisição de hardware que envolve a aquisição, o provisionamento e a manutenção de infraestrutura local.</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uma solução de hardware, você precisa se perguntar se há capacidade de recursos ou armazenamento suficiente para atender às suas necessidades e então provisionar capacidade tentando adivinhar os picos máximos teóricos. Se você não atingir o pico máximo projetado, pagará pelos recursos caros que permanecerem ociosos. Se você exceder o pico máximo projetado, não terá capacidade suficiente para atender às suas necessidades. Se suas necessidades mudarem, você precisará gastar tempo, esforço e dinheiro para implementar uma nova solução.</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se você quisesse provisionar um novo </a:t>
            </a:r>
            <a:r>
              <a:rPr lang="pt-BR" sz="1100"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precisaria comprar o hardware, montá-lo e empilhá-lo, colocá-lo em um datacenter e, em seguida, gerenciá-lo você mesmo ou escolher alguém para fazer isso. Essa abordagem é cara e demorada.</a:t>
            </a:r>
          </a:p>
        </p:txBody>
      </p:sp>
    </p:spTree>
    <p:extLst>
      <p:ext uri="{BB962C8B-B14F-4D97-AF65-F5344CB8AC3E}">
        <p14:creationId xmlns:p14="http://schemas.microsoft.com/office/powerpoint/2010/main" val="1189745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32251"/>
          </a:xfr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outro lado, a computação em nuvem permite considerar que a infraestrutura é composta por software. As soluções de software são flexíveis. Você pode selecionar os serviços de nuvem que melhor atendam às suas necessidades, provisionar e encerrar esses recursos sob demanda e pagar pelo que usar. É possível aumentar e diminuir a escala de recursos de maneira elástica e automatizada. Com o modelo de computação em nuvem, você pode tratar os recursos como temporários e descartáveis. A flexibilidade oferecida pela computação em nuvem permite que as empresas implementem novas soluções rapidamente e com baixos custos iniciais.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Comparadas às soluções de hardware, as soluções de software podem mudar de maneira muito mais rápida, fácil e econômica.</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 computação em nuvem ajuda desenvolvedores e departamentos de TI a evitar trabalhos genéricos, como aquisição, manutenção e planejamento de capacidade, permitindo que se concentrem no que realmente importa.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Com o crescimento da popularidade da computação em nuvem, surgiram vários modelos e estratégias de implantação para atender às necessidades específicas de usuários distintos. Cada tipo de modelo de serviço em nuvem e estratégia de implantação oferece um nível diferente de controle, flexibilidade e gerenciamento. Entender as diferenças entre esses modelos de serviços em nuvem e estratégias de implantação pode ajudar você a decidir qual conjunto de serviços é ideal para as suas necessidades.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70552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B6A95138-A96E-2F42-A959-2EFD44FE4AB7}" type="slidenum">
              <a:rPr lang="en-US" smtClean="0"/>
              <a:t>‹nº›</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a:solidFill>
                  <a:schemeClr val="bg1"/>
                </a:solidFill>
                <a:latin typeface="Amazon Ember Light" charset="0"/>
                <a:ea typeface="Amazon Ember Light" charset="0"/>
                <a:cs typeface="Amazon Ember Light" charset="0"/>
              </a:rPr>
              <a:t>© 2019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sem a permissão prévia por escrito da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É proibido copiar, emprestar ou vender para fins comerciais. Para correções ou comentários sobre o curso, envie um e-mail para: </a:t>
            </a:r>
            <a:r>
              <a:rPr lang="pt-BR" sz="900" u="sng" dirty="0">
                <a:solidFill>
                  <a:schemeClr val="bg1"/>
                </a:solidFill>
                <a:latin typeface="Amazon Ember Light" charset="0"/>
                <a:ea typeface="Amazon Ember Light" charset="0"/>
                <a:cs typeface="Amazon Ember Light" charset="0"/>
              </a:rPr>
              <a:t>aws-course-feedback@amazon.com</a:t>
            </a:r>
            <a:r>
              <a:rPr lang="pt-BR" sz="900" dirty="0">
                <a:solidFill>
                  <a:schemeClr val="bg1"/>
                </a:solidFill>
                <a:latin typeface="Amazon Ember Light" charset="0"/>
                <a:ea typeface="Amazon Ember Light" charset="0"/>
                <a:cs typeface="Amazon Ember Light" charset="0"/>
              </a:rPr>
              <a:t>. Para todas as outras perguntas, entre em contato conosco em: </a:t>
            </a:r>
            <a:r>
              <a:rPr lang="pt-BR" sz="900" u="sng" dirty="0">
                <a:solidFill>
                  <a:schemeClr val="bg1"/>
                </a:solidFill>
                <a:latin typeface="Amazon Ember Light" charset="0"/>
                <a:ea typeface="Amazon Ember Light" charset="0"/>
                <a:cs typeface="Amazon Ember Light" charset="0"/>
              </a:rPr>
              <a:t>https://aws.amazon.com/contact-us/aws-training/</a:t>
            </a:r>
            <a:r>
              <a:rPr lang="pt-BR" sz="900" dirty="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465128775"/>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093330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rtl="0"/>
              <a:t>‹nº›</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001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274579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Tree>
    <p:custDataLst>
      <p:tags r:id="rId1"/>
    </p:custDataLst>
    <p:extLst>
      <p:ext uri="{BB962C8B-B14F-4D97-AF65-F5344CB8AC3E}">
        <p14:creationId xmlns:p14="http://schemas.microsoft.com/office/powerpoint/2010/main" val="9652097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63113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rtl="0"/>
              <a:t>‹nº›</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44406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471436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4016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B6A95138-A96E-2F42-A959-2EFD44FE4AB7}" type="slidenum">
              <a:rPr lang="en-US" smtClean="0"/>
              <a:t>‹nº›</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946840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1104724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863558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173395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35027910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1230005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03886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3869619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25041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7835864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9362573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Tree>
    <p:custDataLst>
      <p:tags r:id="rId1"/>
    </p:custDataLst>
    <p:extLst>
      <p:ext uri="{BB962C8B-B14F-4D97-AF65-F5344CB8AC3E}">
        <p14:creationId xmlns:p14="http://schemas.microsoft.com/office/powerpoint/2010/main" val="37034784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4381373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pt-BR" sz="900" u="sng">
                <a:solidFill>
                  <a:schemeClr val="bg1"/>
                </a:solidFill>
                <a:latin typeface="Amazon Ember Light" charset="0"/>
                <a:ea typeface="Amazon Ember Light" charset="0"/>
                <a:cs typeface="Amazon Ember Light" charset="0"/>
              </a:rPr>
              <a:t>aws-course-feedback@amazon.com</a:t>
            </a:r>
            <a:r>
              <a:rPr lang="pt-BR" sz="900">
                <a:solidFill>
                  <a:schemeClr val="bg1"/>
                </a:solidFill>
                <a:latin typeface="Amazon Ember Light" charset="0"/>
                <a:ea typeface="Amazon Ember Light" charset="0"/>
                <a:cs typeface="Amazon Ember Light" charset="0"/>
              </a:rPr>
              <a:t>. For all other questions, contact us at: </a:t>
            </a:r>
            <a:r>
              <a:rPr lang="pt-BR" sz="900" u="sng">
                <a:solidFill>
                  <a:schemeClr val="bg1"/>
                </a:solidFill>
                <a:latin typeface="Amazon Ember Light" charset="0"/>
                <a:ea typeface="Amazon Ember Light" charset="0"/>
                <a:cs typeface="Amazon Ember Light" charset="0"/>
              </a:rPr>
              <a:t>https://aws.amazon.com/contact-us/aws-training/</a:t>
            </a:r>
            <a:r>
              <a:rPr lang="pt-BR" sz="900">
                <a:solidFill>
                  <a:schemeClr val="bg1"/>
                </a:solidFill>
                <a:latin typeface="Amazon Ember Light" charset="0"/>
                <a:ea typeface="Amazon Ember Light" charset="0"/>
                <a:cs typeface="Amazon Ember Light" charset="0"/>
              </a:rPr>
              <a:t>. All trademarks are the property of their owners.</a:t>
            </a:r>
          </a:p>
          <a:p>
            <a:pPr algn="just" rtl="0"/>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97865129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ags" Target="../tags/tag2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rtl="0"/>
              <a:t>‹nº›</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rtl="0"/>
              <a:t>‹nº›</a:t>
            </a:fld>
            <a:endParaRPr lang="en-US" dirty="0"/>
          </a:p>
        </p:txBody>
      </p:sp>
      <p:sp>
        <p:nvSpPr>
          <p:cNvPr id="5" name="Footer Placeholder 4">
            <a:extLst>
              <a:ext uri="{FF2B5EF4-FFF2-40B4-BE49-F238E27FC236}">
                <a16:creationId xmlns:a16="http://schemas.microsoft.com/office/drawing/2014/main" id="{8D064DA9-8E78-194C-AB7B-DC01F6E01F7F}"/>
              </a:ext>
              <a:ext uri="{C183D7F6-B498-43B3-948B-1728B52AA6E4}">
                <adec:decorative xmlns:adec="http://schemas.microsoft.com/office/drawing/2017/decorative" val="1"/>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Tree>
    <p:custDataLst>
      <p:tags r:id="rId25"/>
    </p:custDataLst>
    <p:extLst>
      <p:ext uri="{BB962C8B-B14F-4D97-AF65-F5344CB8AC3E}">
        <p14:creationId xmlns:p14="http://schemas.microsoft.com/office/powerpoint/2010/main" val="154356879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5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60.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21" Type="http://schemas.openxmlformats.org/officeDocument/2006/relationships/image" Target="../media/image32.svg"/><Relationship Id="rId34" Type="http://schemas.openxmlformats.org/officeDocument/2006/relationships/image" Target="../media/image45.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tags" Target="../tags/tag62.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tags" Target="../tags/tag61.xml"/><Relationship Id="rId6" Type="http://schemas.openxmlformats.org/officeDocument/2006/relationships/image" Target="../media/image17.emf"/><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sv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36" Type="http://schemas.openxmlformats.org/officeDocument/2006/relationships/image" Target="../media/image47.png"/><Relationship Id="rId10" Type="http://schemas.openxmlformats.org/officeDocument/2006/relationships/image" Target="../media/image21.emf"/><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notesSlide" Target="../notesSlides/notesSlide12.xml"/><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46.svg"/><Relationship Id="rId8" Type="http://schemas.openxmlformats.org/officeDocument/2006/relationships/image" Target="../media/image19.png"/><Relationship Id="rId3"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65.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6.xml"/><Relationship Id="rId7" Type="http://schemas.openxmlformats.org/officeDocument/2006/relationships/image" Target="../media/image55.png"/><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7.xml"/><Relationship Id="rId7" Type="http://schemas.openxmlformats.org/officeDocument/2006/relationships/image" Target="../media/image60.png"/><Relationship Id="rId2" Type="http://schemas.openxmlformats.org/officeDocument/2006/relationships/slideLayout" Target="../slideLayouts/slideLayout18.xml"/><Relationship Id="rId1" Type="http://schemas.openxmlformats.org/officeDocument/2006/relationships/tags" Target="../tags/tag6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8.xml"/><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9.xml"/><Relationship Id="rId7" Type="http://schemas.openxmlformats.org/officeDocument/2006/relationships/image" Target="../media/image67.png"/><Relationship Id="rId2"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image" Target="../media/image66.png"/><Relationship Id="rId5" Type="http://schemas.microsoft.com/office/2007/relationships/hdphoto" Target="../media/hdphoto1.wdp"/><Relationship Id="rId4" Type="http://schemas.openxmlformats.org/officeDocument/2006/relationships/image" Target="../media/image65.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2.png"/><Relationship Id="rId2" Type="http://schemas.openxmlformats.org/officeDocument/2006/relationships/slideLayout" Target="../slideLayouts/slideLayout18.xml"/><Relationship Id="rId1" Type="http://schemas.openxmlformats.org/officeDocument/2006/relationships/tags" Target="../tags/tag7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108.svg"/><Relationship Id="rId21" Type="http://schemas.openxmlformats.org/officeDocument/2006/relationships/image" Target="../media/image90.svg"/><Relationship Id="rId34" Type="http://schemas.openxmlformats.org/officeDocument/2006/relationships/image" Target="../media/image103.png"/><Relationship Id="rId42" Type="http://schemas.openxmlformats.org/officeDocument/2006/relationships/image" Target="../media/image111.png"/><Relationship Id="rId47" Type="http://schemas.openxmlformats.org/officeDocument/2006/relationships/image" Target="../media/image116.svg"/><Relationship Id="rId7" Type="http://schemas.openxmlformats.org/officeDocument/2006/relationships/image" Target="../media/image76.svg"/><Relationship Id="rId2" Type="http://schemas.openxmlformats.org/officeDocument/2006/relationships/slideLayout" Target="../slideLayouts/slideLayout41.xml"/><Relationship Id="rId16" Type="http://schemas.openxmlformats.org/officeDocument/2006/relationships/image" Target="../media/image85.png"/><Relationship Id="rId29" Type="http://schemas.openxmlformats.org/officeDocument/2006/relationships/image" Target="../media/image98.svg"/><Relationship Id="rId11" Type="http://schemas.openxmlformats.org/officeDocument/2006/relationships/image" Target="../media/image80.sv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svg"/><Relationship Id="rId40" Type="http://schemas.openxmlformats.org/officeDocument/2006/relationships/image" Target="../media/image109.png"/><Relationship Id="rId45" Type="http://schemas.openxmlformats.org/officeDocument/2006/relationships/image" Target="../media/image114.svg"/><Relationship Id="rId5" Type="http://schemas.openxmlformats.org/officeDocument/2006/relationships/image" Target="../media/image74.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8.svg"/><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image" Target="../media/image100.svg"/><Relationship Id="rId44" Type="http://schemas.openxmlformats.org/officeDocument/2006/relationships/image" Target="../media/image113.pn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svg"/><Relationship Id="rId30" Type="http://schemas.openxmlformats.org/officeDocument/2006/relationships/image" Target="../media/image99.png"/><Relationship Id="rId35" Type="http://schemas.openxmlformats.org/officeDocument/2006/relationships/image" Target="../media/image104.svg"/><Relationship Id="rId43" Type="http://schemas.openxmlformats.org/officeDocument/2006/relationships/image" Target="../media/image112.svg"/><Relationship Id="rId48" Type="http://schemas.openxmlformats.org/officeDocument/2006/relationships/image" Target="../media/image117.png"/><Relationship Id="rId8" Type="http://schemas.openxmlformats.org/officeDocument/2006/relationships/image" Target="../media/image77.png"/><Relationship Id="rId3" Type="http://schemas.openxmlformats.org/officeDocument/2006/relationships/notesSlide" Target="../notesSlides/notesSlide22.xml"/><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svg"/><Relationship Id="rId33" Type="http://schemas.openxmlformats.org/officeDocument/2006/relationships/image" Target="../media/image102.svg"/><Relationship Id="rId38" Type="http://schemas.openxmlformats.org/officeDocument/2006/relationships/image" Target="../media/image107.png"/><Relationship Id="rId46" Type="http://schemas.openxmlformats.org/officeDocument/2006/relationships/image" Target="../media/image115.png"/><Relationship Id="rId20" Type="http://schemas.openxmlformats.org/officeDocument/2006/relationships/image" Target="../media/image89.png"/><Relationship Id="rId41" Type="http://schemas.openxmlformats.org/officeDocument/2006/relationships/image" Target="../media/image110.svg"/><Relationship Id="rId1" Type="http://schemas.openxmlformats.org/officeDocument/2006/relationships/tags" Target="../tags/tag72.xml"/><Relationship Id="rId6"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20.svg"/><Relationship Id="rId18" Type="http://schemas.openxmlformats.org/officeDocument/2006/relationships/image" Target="../media/image35.png"/><Relationship Id="rId3" Type="http://schemas.openxmlformats.org/officeDocument/2006/relationships/notesSlide" Target="../notesSlides/notesSlide23.xml"/><Relationship Id="rId21" Type="http://schemas.openxmlformats.org/officeDocument/2006/relationships/image" Target="../media/image126.svg"/><Relationship Id="rId7" Type="http://schemas.openxmlformats.org/officeDocument/2006/relationships/image" Target="../media/image92.svg"/><Relationship Id="rId12" Type="http://schemas.openxmlformats.org/officeDocument/2006/relationships/image" Target="../media/image119.png"/><Relationship Id="rId17" Type="http://schemas.openxmlformats.org/officeDocument/2006/relationships/image" Target="../media/image124.svg"/><Relationship Id="rId2" Type="http://schemas.openxmlformats.org/officeDocument/2006/relationships/slideLayout" Target="../slideLayouts/slideLayout18.xml"/><Relationship Id="rId16" Type="http://schemas.openxmlformats.org/officeDocument/2006/relationships/image" Target="../media/image123.png"/><Relationship Id="rId20" Type="http://schemas.openxmlformats.org/officeDocument/2006/relationships/image" Target="../media/image125.png"/><Relationship Id="rId1" Type="http://schemas.openxmlformats.org/officeDocument/2006/relationships/tags" Target="../tags/tag73.xml"/><Relationship Id="rId6" Type="http://schemas.openxmlformats.org/officeDocument/2006/relationships/image" Target="../media/image91.png"/><Relationship Id="rId11" Type="http://schemas.openxmlformats.org/officeDocument/2006/relationships/image" Target="../media/image98.svg"/><Relationship Id="rId5" Type="http://schemas.openxmlformats.org/officeDocument/2006/relationships/image" Target="../media/image104.svg"/><Relationship Id="rId15" Type="http://schemas.openxmlformats.org/officeDocument/2006/relationships/image" Target="../media/image122.svg"/><Relationship Id="rId23" Type="http://schemas.openxmlformats.org/officeDocument/2006/relationships/image" Target="../media/image128.svg"/><Relationship Id="rId10" Type="http://schemas.openxmlformats.org/officeDocument/2006/relationships/image" Target="../media/image97.png"/><Relationship Id="rId19" Type="http://schemas.openxmlformats.org/officeDocument/2006/relationships/image" Target="../media/image36.svg"/><Relationship Id="rId4" Type="http://schemas.openxmlformats.org/officeDocument/2006/relationships/image" Target="../media/image103.png"/><Relationship Id="rId9" Type="http://schemas.openxmlformats.org/officeDocument/2006/relationships/image" Target="../media/image82.svg"/><Relationship Id="rId14" Type="http://schemas.openxmlformats.org/officeDocument/2006/relationships/image" Target="../media/image121.png"/><Relationship Id="rId22" Type="http://schemas.openxmlformats.org/officeDocument/2006/relationships/image" Target="../media/image127.png"/></Relationships>
</file>

<file path=ppt/slides/_rels/slide24.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18" Type="http://schemas.openxmlformats.org/officeDocument/2006/relationships/image" Target="../media/image123.png"/><Relationship Id="rId3" Type="http://schemas.openxmlformats.org/officeDocument/2006/relationships/notesSlide" Target="../notesSlides/notesSlide24.xml"/><Relationship Id="rId21" Type="http://schemas.openxmlformats.org/officeDocument/2006/relationships/image" Target="../media/image144.svg"/><Relationship Id="rId7" Type="http://schemas.openxmlformats.org/officeDocument/2006/relationships/image" Target="../media/image132.svg"/><Relationship Id="rId12" Type="http://schemas.openxmlformats.org/officeDocument/2006/relationships/image" Target="../media/image137.png"/><Relationship Id="rId17" Type="http://schemas.openxmlformats.org/officeDocument/2006/relationships/image" Target="../media/image142.svg"/><Relationship Id="rId2" Type="http://schemas.openxmlformats.org/officeDocument/2006/relationships/slideLayout" Target="../slideLayouts/slideLayout18.xml"/><Relationship Id="rId16" Type="http://schemas.openxmlformats.org/officeDocument/2006/relationships/image" Target="../media/image141.png"/><Relationship Id="rId20" Type="http://schemas.openxmlformats.org/officeDocument/2006/relationships/image" Target="../media/image143.png"/><Relationship Id="rId1" Type="http://schemas.openxmlformats.org/officeDocument/2006/relationships/tags" Target="../tags/tag74.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30.svg"/><Relationship Id="rId15" Type="http://schemas.openxmlformats.org/officeDocument/2006/relationships/image" Target="../media/image140.svg"/><Relationship Id="rId23" Type="http://schemas.openxmlformats.org/officeDocument/2006/relationships/image" Target="../media/image146.svg"/><Relationship Id="rId10" Type="http://schemas.openxmlformats.org/officeDocument/2006/relationships/image" Target="../media/image135.png"/><Relationship Id="rId19" Type="http://schemas.openxmlformats.org/officeDocument/2006/relationships/image" Target="../media/image124.svg"/><Relationship Id="rId4" Type="http://schemas.openxmlformats.org/officeDocument/2006/relationships/image" Target="../media/image129.png"/><Relationship Id="rId9" Type="http://schemas.openxmlformats.org/officeDocument/2006/relationships/image" Target="../media/image134.svg"/><Relationship Id="rId14" Type="http://schemas.openxmlformats.org/officeDocument/2006/relationships/image" Target="../media/image139.png"/><Relationship Id="rId22" Type="http://schemas.openxmlformats.org/officeDocument/2006/relationships/image" Target="../media/image145.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82.svg"/><Relationship Id="rId3" Type="http://schemas.openxmlformats.org/officeDocument/2006/relationships/notesSlide" Target="../notesSlides/notesSlide25.xml"/><Relationship Id="rId7" Type="http://schemas.openxmlformats.org/officeDocument/2006/relationships/image" Target="../media/image96.svg"/><Relationship Id="rId12" Type="http://schemas.openxmlformats.org/officeDocument/2006/relationships/image" Target="../media/image81.png"/><Relationship Id="rId17" Type="http://schemas.openxmlformats.org/officeDocument/2006/relationships/image" Target="../media/image76.svg"/><Relationship Id="rId2" Type="http://schemas.openxmlformats.org/officeDocument/2006/relationships/slideLayout" Target="../slideLayouts/slideLayout18.xml"/><Relationship Id="rId16" Type="http://schemas.openxmlformats.org/officeDocument/2006/relationships/image" Target="../media/image75.png"/><Relationship Id="rId1" Type="http://schemas.openxmlformats.org/officeDocument/2006/relationships/tags" Target="../tags/tag75.xml"/><Relationship Id="rId6" Type="http://schemas.openxmlformats.org/officeDocument/2006/relationships/image" Target="../media/image95.png"/><Relationship Id="rId11" Type="http://schemas.openxmlformats.org/officeDocument/2006/relationships/image" Target="../media/image104.svg"/><Relationship Id="rId5" Type="http://schemas.openxmlformats.org/officeDocument/2006/relationships/image" Target="../media/image110.svg"/><Relationship Id="rId15" Type="http://schemas.openxmlformats.org/officeDocument/2006/relationships/image" Target="../media/image98.svg"/><Relationship Id="rId10" Type="http://schemas.openxmlformats.org/officeDocument/2006/relationships/image" Target="../media/image103.png"/><Relationship Id="rId4" Type="http://schemas.openxmlformats.org/officeDocument/2006/relationships/image" Target="../media/image109.png"/><Relationship Id="rId9" Type="http://schemas.openxmlformats.org/officeDocument/2006/relationships/image" Target="../media/image92.sv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7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77.xml"/><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80.xml"/></Relationships>
</file>

<file path=ppt/slides/_rels/slide31.xml.rels><?xml version="1.0" encoding="UTF-8" standalone="yes"?>
<Relationships xmlns="http://schemas.openxmlformats.org/package/2006/relationships"><Relationship Id="rId8" Type="http://schemas.openxmlformats.org/officeDocument/2006/relationships/hyperlink" Target="https://aws.amazon.com/blogs/enterprise-strategy/6-strategies-for-migrating-applications-to-the-cloud/" TargetMode="External"/><Relationship Id="rId3" Type="http://schemas.openxmlformats.org/officeDocument/2006/relationships/notesSlide" Target="../notesSlides/notesSlide31.xml"/><Relationship Id="rId7" Type="http://schemas.openxmlformats.org/officeDocument/2006/relationships/hyperlink" Target="https://d1.awsstatic.com/whitepapers/aws_cloud_adoption_framework.pdf" TargetMode="External"/><Relationship Id="rId2" Type="http://schemas.openxmlformats.org/officeDocument/2006/relationships/slideLayout" Target="../slideLayouts/slideLayout5.xml"/><Relationship Id="rId1" Type="http://schemas.openxmlformats.org/officeDocument/2006/relationships/tags" Target="../tags/tag81.xml"/><Relationship Id="rId6" Type="http://schemas.openxmlformats.org/officeDocument/2006/relationships/hyperlink" Target="https://d1.awsstatic.com/whitepapers/aws-overview.pdf" TargetMode="External"/><Relationship Id="rId5" Type="http://schemas.openxmlformats.org/officeDocument/2006/relationships/hyperlink" Target="https://aws.amazon.com/what-is-aws/" TargetMode="External"/><Relationship Id="rId4" Type="http://schemas.openxmlformats.org/officeDocument/2006/relationships/hyperlink" Target="https://www.youtube.com/watch?v=mZ5H8sn_2ZI&amp;feature=youtu.be"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xml"/><Relationship Id="rId1" Type="http://schemas.openxmlformats.org/officeDocument/2006/relationships/tags" Target="../tags/tag8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5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9100" y="3635726"/>
            <a:ext cx="11353800" cy="474119"/>
          </a:xfrm>
        </p:spPr>
        <p:txBody>
          <a:bodyPr rtlCol="0"/>
          <a:lstStyle/>
          <a:p>
            <a:pPr rtl="0"/>
            <a:r>
              <a:rPr lang="pt-BR" sz="5400" dirty="0">
                <a:ea typeface="Amazon Ember Light" charset="0"/>
                <a:cs typeface="Amazon Ember Light" charset="0"/>
              </a:rPr>
              <a:t>Módulo 1: Visão geral dos conceitos de nuvem</a:t>
            </a:r>
          </a:p>
        </p:txBody>
      </p:sp>
      <p:sp>
        <p:nvSpPr>
          <p:cNvPr id="2" name="Text Placeholder 1"/>
          <p:cNvSpPr>
            <a:spLocks noGrp="1"/>
          </p:cNvSpPr>
          <p:nvPr>
            <p:ph type="body" sz="quarter" idx="10"/>
          </p:nvPr>
        </p:nvSpPr>
        <p:spPr>
          <a:xfrm>
            <a:off x="419100" y="2554356"/>
            <a:ext cx="11128466" cy="488498"/>
          </a:xfrm>
        </p:spPr>
        <p:txBody>
          <a:bodyPr rtlCol="0">
            <a:normAutofit fontScale="85000" lnSpcReduction="10000"/>
          </a:bodyPr>
          <a:lstStyle/>
          <a:p>
            <a:pPr rtl="0"/>
            <a:r>
              <a:rPr lang="pt-BR" dirty="0"/>
              <a:t>AWS </a:t>
            </a:r>
            <a:r>
              <a:rPr lang="pt-BR" dirty="0" err="1"/>
              <a:t>Academy</a:t>
            </a:r>
            <a:r>
              <a:rPr lang="pt-BR" dirty="0"/>
              <a:t> </a:t>
            </a:r>
            <a:r>
              <a:rPr lang="pt-BR" dirty="0" err="1"/>
              <a:t>Cloud</a:t>
            </a:r>
            <a:r>
              <a:rPr lang="pt-BR" dirty="0"/>
              <a:t> </a:t>
            </a:r>
            <a:r>
              <a:rPr lang="pt-BR" dirty="0" err="1"/>
              <a:t>Foundations</a:t>
            </a:r>
            <a:r>
              <a:rPr lang="pt-BR" dirty="0"/>
              <a:t> (Fundamentos de nuvem da AWS </a:t>
            </a:r>
            <a:r>
              <a:rPr lang="pt-BR" dirty="0" err="1"/>
              <a:t>Academy</a:t>
            </a:r>
            <a:r>
              <a:rPr lang="pt-BR" dirty="0"/>
              <a:t>)</a:t>
            </a:r>
          </a:p>
        </p:txBody>
      </p:sp>
      <p:sp>
        <p:nvSpPr>
          <p:cNvPr id="5" name="Footer Placeholder 1"/>
          <p:cNvSpPr txBox="1">
            <a:spLocks/>
          </p:cNvSpPr>
          <p:nvPr/>
        </p:nvSpPr>
        <p:spPr>
          <a:xfrm>
            <a:off x="-1" y="6356350"/>
            <a:ext cx="5089585"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pt-BR" dirty="0">
                <a:solidFill>
                  <a:schemeClr val="bg1"/>
                </a:solidFill>
              </a:rPr>
              <a:t>© 2019 </a:t>
            </a:r>
            <a:r>
              <a:rPr lang="pt-BR" dirty="0" err="1">
                <a:solidFill>
                  <a:schemeClr val="bg1"/>
                </a:solidFill>
              </a:rPr>
              <a:t>Amazon</a:t>
            </a:r>
            <a:r>
              <a:rPr lang="pt-BR" dirty="0">
                <a:solidFill>
                  <a:schemeClr val="bg1"/>
                </a:solidFill>
              </a:rPr>
              <a:t> Web Services, Inc. ou suas afiliadas. Todos os direitos reservados.</a:t>
            </a:r>
          </a:p>
        </p:txBody>
      </p:sp>
    </p:spTree>
    <p:custDataLst>
      <p:tags r:id="rId1"/>
    </p:custDataLst>
    <p:extLst>
      <p:ext uri="{BB962C8B-B14F-4D97-AF65-F5344CB8AC3E}">
        <p14:creationId xmlns:p14="http://schemas.microsoft.com/office/powerpoint/2010/main" val="150555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a:t>Modelos de serviço em n</a:t>
            </a:r>
            <a:r>
              <a:rPr lang="pt-BR">
                <a:solidFill>
                  <a:srgbClr val="FFFFFF"/>
                </a:solidFill>
              </a:rPr>
              <a:t>uvem</a:t>
            </a:r>
          </a:p>
        </p:txBody>
      </p:sp>
      <p:sp>
        <p:nvSpPr>
          <p:cNvPr id="14" name="Content Placeholder 6"/>
          <p:cNvSpPr txBox="1">
            <a:spLocks/>
          </p:cNvSpPr>
          <p:nvPr/>
        </p:nvSpPr>
        <p:spPr>
          <a:xfrm>
            <a:off x="1056907" y="1815058"/>
            <a:ext cx="3084629" cy="1902698"/>
          </a:xfrm>
          <a:prstGeom prst="roundRect">
            <a:avLst/>
          </a:prstGeom>
          <a:ln w="28575">
            <a:solidFill>
              <a:schemeClr val="accent3"/>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rtl="0"/>
            <a:r>
              <a:rPr lang="pt-BR" sz="2667">
                <a:latin typeface="Amazon Ember" panose="020B0603020204020204" pitchFamily="34" charset="0"/>
                <a:ea typeface="Amazon Ember" panose="020B0603020204020204" pitchFamily="34" charset="0"/>
                <a:cs typeface="Amazon Ember" panose="020B0603020204020204" pitchFamily="34" charset="0"/>
              </a:rPr>
              <a:t>IaaS</a:t>
            </a:r>
          </a:p>
          <a:p>
            <a:pPr algn="ctr" rtl="0"/>
            <a:r>
              <a:rPr lang="pt-BR" sz="2667">
                <a:latin typeface="Amazon Ember Light" panose="020B0403020204020204" pitchFamily="34" charset="0"/>
                <a:ea typeface="Amazon Ember Light" panose="020B0403020204020204" pitchFamily="34" charset="0"/>
                <a:cs typeface="Amazon Ember Light" panose="020B0403020204020204" pitchFamily="34" charset="0"/>
              </a:rPr>
              <a:t>(</a:t>
            </a:r>
            <a:r>
              <a:rPr lang="pt-BR" sz="2667">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Infraestrutura como serviço</a:t>
            </a:r>
            <a:r>
              <a:rPr lang="pt-BR" sz="2667">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p:cNvSpPr txBox="1"/>
          <p:nvPr/>
        </p:nvSpPr>
        <p:spPr>
          <a:xfrm>
            <a:off x="897483" y="5006351"/>
            <a:ext cx="2469171" cy="830997"/>
          </a:xfrm>
          <a:prstGeom prst="rect">
            <a:avLst/>
          </a:prstGeom>
          <a:noFill/>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Mais controle sobre os recursos de TI</a:t>
            </a:r>
          </a:p>
        </p:txBody>
      </p:sp>
      <p:sp>
        <p:nvSpPr>
          <p:cNvPr id="10" name="Content Placeholder 6"/>
          <p:cNvSpPr txBox="1">
            <a:spLocks/>
          </p:cNvSpPr>
          <p:nvPr/>
        </p:nvSpPr>
        <p:spPr>
          <a:xfrm>
            <a:off x="4556787" y="1815058"/>
            <a:ext cx="3081528" cy="1901952"/>
          </a:xfrm>
          <a:prstGeom prst="round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rtl="0"/>
            <a:r>
              <a:rPr lang="pt-BR" sz="2667">
                <a:latin typeface="Amazon Ember" panose="020B0603020204020204" pitchFamily="34" charset="0"/>
                <a:ea typeface="Amazon Ember" panose="020B0603020204020204" pitchFamily="34" charset="0"/>
                <a:cs typeface="Amazon Ember" panose="020B0603020204020204" pitchFamily="34" charset="0"/>
              </a:rPr>
              <a:t>PaaS</a:t>
            </a:r>
          </a:p>
          <a:p>
            <a:pPr algn="ctr" rtl="0"/>
            <a:r>
              <a:rPr lang="pt-BR" sz="2667">
                <a:latin typeface="Amazon Ember Light" panose="020B0403020204020204" pitchFamily="34" charset="0"/>
                <a:ea typeface="Amazon Ember Light" panose="020B0403020204020204" pitchFamily="34" charset="0"/>
                <a:cs typeface="Amazon Ember Light" panose="020B0403020204020204" pitchFamily="34" charset="0"/>
              </a:rPr>
              <a:t>(</a:t>
            </a:r>
            <a:r>
              <a:rPr lang="pt-BR" sz="2667">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Plataforma como serviço</a:t>
            </a:r>
            <a:r>
              <a:rPr lang="pt-BR" sz="2667">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6"/>
          <p:cNvSpPr txBox="1">
            <a:spLocks/>
          </p:cNvSpPr>
          <p:nvPr/>
        </p:nvSpPr>
        <p:spPr>
          <a:xfrm>
            <a:off x="8089874" y="1815058"/>
            <a:ext cx="3081528" cy="1901952"/>
          </a:xfrm>
          <a:prstGeom prst="roundRect">
            <a:avLst/>
          </a:prstGeom>
          <a:ln w="28575">
            <a:solidFill>
              <a:schemeClr val="accent6"/>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rtl="0"/>
            <a:r>
              <a:rPr lang="pt-BR" sz="2667">
                <a:latin typeface="Amazon Ember" panose="020B0603020204020204" pitchFamily="34" charset="0"/>
                <a:ea typeface="Amazon Ember" panose="020B0603020204020204" pitchFamily="34" charset="0"/>
                <a:cs typeface="Amazon Ember" panose="020B0603020204020204" pitchFamily="34" charset="0"/>
              </a:rPr>
              <a:t>SaaS</a:t>
            </a:r>
          </a:p>
          <a:p>
            <a:pPr algn="ctr" rtl="0"/>
            <a:r>
              <a:rPr lang="pt-BR" sz="2667">
                <a:latin typeface="Amazon Ember Light" panose="020B0403020204020204" pitchFamily="34" charset="0"/>
                <a:ea typeface="Amazon Ember Light" panose="020B0403020204020204" pitchFamily="34" charset="0"/>
                <a:cs typeface="Amazon Ember Light" panose="020B0403020204020204" pitchFamily="34" charset="0"/>
              </a:rPr>
              <a:t>(</a:t>
            </a:r>
            <a:r>
              <a:rPr lang="pt-BR" sz="2667">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Software como serviço</a:t>
            </a:r>
            <a:r>
              <a:rPr lang="pt-BR" sz="2667">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extBox 12"/>
          <p:cNvSpPr txBox="1"/>
          <p:nvPr/>
        </p:nvSpPr>
        <p:spPr>
          <a:xfrm>
            <a:off x="8308727" y="5006351"/>
            <a:ext cx="2435474" cy="830997"/>
          </a:xfrm>
          <a:prstGeom prst="rect">
            <a:avLst/>
          </a:prstGeom>
          <a:noFill/>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Menos controle sobre os recursos de TI</a:t>
            </a:r>
          </a:p>
        </p:txBody>
      </p:sp>
      <p:sp>
        <p:nvSpPr>
          <p:cNvPr id="5" name="Right Arrow 4" descr="Right-arrow going from iaas to saas."/>
          <p:cNvSpPr/>
          <p:nvPr/>
        </p:nvSpPr>
        <p:spPr>
          <a:xfrm>
            <a:off x="1056907" y="4002764"/>
            <a:ext cx="10150803" cy="842963"/>
          </a:xfrm>
          <a:prstGeom prst="rightArrow">
            <a:avLst/>
          </a:prstGeom>
          <a:gradFill flip="none" rotWithShape="1">
            <a:gsLst>
              <a:gs pos="0">
                <a:schemeClr val="accent3"/>
              </a:gs>
              <a:gs pos="50000">
                <a:schemeClr val="accent2"/>
              </a:gs>
              <a:gs pos="100000">
                <a:schemeClr val="accent6"/>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a:xfrm>
            <a:off x="419100" y="6356350"/>
            <a:ext cx="4454825"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9FC43BFD-8FF7-A343-A8A6-E2338FCE8046}" type="slidenum">
              <a:rPr lang="en-US" smtClean="0"/>
              <a:pPr/>
              <a:t>10</a:t>
            </a:fld>
            <a:endParaRPr lang="en-US" dirty="0"/>
          </a:p>
        </p:txBody>
      </p:sp>
    </p:spTree>
    <p:custDataLst>
      <p:tags r:id="rId1"/>
    </p:custDataLst>
    <p:extLst>
      <p:ext uri="{BB962C8B-B14F-4D97-AF65-F5344CB8AC3E}">
        <p14:creationId xmlns:p14="http://schemas.microsoft.com/office/powerpoint/2010/main" val="260250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28047"/>
            <a:ext cx="9034272" cy="474119"/>
          </a:xfrm>
        </p:spPr>
        <p:txBody>
          <a:bodyPr rtlCol="0"/>
          <a:lstStyle/>
          <a:p>
            <a:pPr rtl="0"/>
            <a:r>
              <a:rPr lang="pt-BR"/>
              <a:t>Modelos de implantação de computação em nuvem</a:t>
            </a:r>
          </a:p>
        </p:txBody>
      </p:sp>
      <p:pic>
        <p:nvPicPr>
          <p:cNvPr id="9218" name="Picture 2">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6D91E24-660A-4BC3-9FA1-FB7B610E09B8}"/>
              </a:ext>
            </a:extLst>
          </p:cNvPr>
          <p:cNvSpPr txBox="1"/>
          <p:nvPr/>
        </p:nvSpPr>
        <p:spPr>
          <a:xfrm>
            <a:off x="1685439" y="4739532"/>
            <a:ext cx="1096775" cy="523220"/>
          </a:xfrm>
          <a:prstGeom prst="rect">
            <a:avLst/>
          </a:prstGeom>
          <a:noFill/>
        </p:spPr>
        <p:txBody>
          <a:bodyPr wrap="none" rtlCol="0">
            <a:spAutoFit/>
          </a:bodyPr>
          <a:lstStyle/>
          <a:p>
            <a:pPr algn="ctr" rtl="0"/>
            <a:r>
              <a:rPr lang="pt-BR" sz="2800" b="1">
                <a:latin typeface="Amazon Ember Light" panose="020B0403020204020204" pitchFamily="34" charset="0"/>
                <a:ea typeface="Amazon Ember Light" panose="020B0403020204020204" pitchFamily="34" charset="0"/>
                <a:cs typeface="Amazon Ember Light" panose="020B0403020204020204" pitchFamily="34" charset="0"/>
              </a:rPr>
              <a:t>Nuvem</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15" name="TextBox 14">
            <a:extLst>
              <a:ext uri="{FF2B5EF4-FFF2-40B4-BE49-F238E27FC236}">
                <a16:creationId xmlns:a16="http://schemas.microsoft.com/office/drawing/2014/main" id="{A317C262-BC1E-4167-8DFD-72FE837B8AB8}"/>
              </a:ext>
            </a:extLst>
          </p:cNvPr>
          <p:cNvSpPr txBox="1"/>
          <p:nvPr/>
        </p:nvSpPr>
        <p:spPr>
          <a:xfrm>
            <a:off x="5483492" y="4739532"/>
            <a:ext cx="1225015" cy="523220"/>
          </a:xfrm>
          <a:prstGeom prst="rect">
            <a:avLst/>
          </a:prstGeom>
          <a:noFill/>
        </p:spPr>
        <p:txBody>
          <a:bodyPr wrap="none" rtlCol="0">
            <a:spAutoFit/>
          </a:bodyPr>
          <a:lstStyle/>
          <a:p>
            <a:pPr algn="ctr" rtl="0"/>
            <a:r>
              <a:rPr lang="pt-BR" sz="2800" b="1">
                <a:latin typeface="Amazon Ember Light" panose="020B0403020204020204" pitchFamily="34" charset="0"/>
                <a:ea typeface="Amazon Ember Light" panose="020B0403020204020204" pitchFamily="34" charset="0"/>
                <a:cs typeface="Amazon Ember Light" panose="020B0403020204020204" pitchFamily="34" charset="0"/>
              </a:rPr>
              <a:t>Híbrida</a:t>
            </a:r>
          </a:p>
        </p:txBody>
      </p:sp>
      <p:pic>
        <p:nvPicPr>
          <p:cNvPr id="11" name="Picture 10">
            <a:extLst>
              <a:ext uri="{FF2B5EF4-FFF2-40B4-BE49-F238E27FC236}">
                <a16:creationId xmlns:a16="http://schemas.microsoft.com/office/drawing/2014/main" id="{068E5CE6-6114-BB4A-AE15-1A2202B504F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16" name="TextBox 15">
            <a:extLst>
              <a:ext uri="{FF2B5EF4-FFF2-40B4-BE49-F238E27FC236}">
                <a16:creationId xmlns:a16="http://schemas.microsoft.com/office/drawing/2014/main" id="{DD56D925-A57D-4EF1-AD5F-E07FA75902AF}"/>
              </a:ext>
            </a:extLst>
          </p:cNvPr>
          <p:cNvSpPr txBox="1"/>
          <p:nvPr/>
        </p:nvSpPr>
        <p:spPr>
          <a:xfrm>
            <a:off x="8882863" y="4739532"/>
            <a:ext cx="2420856" cy="954107"/>
          </a:xfrm>
          <a:prstGeom prst="rect">
            <a:avLst/>
          </a:prstGeom>
          <a:noFill/>
        </p:spPr>
        <p:txBody>
          <a:bodyPr wrap="none" rtlCol="0">
            <a:spAutoFit/>
          </a:bodyPr>
          <a:lstStyle/>
          <a:p>
            <a:pPr algn="ctr" rtl="0"/>
            <a:r>
              <a:rPr lang="pt-BR" sz="2800" b="1">
                <a:latin typeface="Amazon Ember Light" panose="020B0403020204020204" pitchFamily="34" charset="0"/>
                <a:ea typeface="Amazon Ember Light" panose="020B0403020204020204" pitchFamily="34" charset="0"/>
                <a:cs typeface="Amazon Ember Light" panose="020B0403020204020204" pitchFamily="34" charset="0"/>
              </a:rPr>
              <a:t>No local</a:t>
            </a:r>
            <a:b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800" b="1">
                <a:latin typeface="Amazon Ember Light" panose="020B0403020204020204" pitchFamily="34" charset="0"/>
                <a:ea typeface="Amazon Ember Light" panose="020B0403020204020204" pitchFamily="34" charset="0"/>
                <a:cs typeface="Amazon Ember Light" panose="020B0403020204020204" pitchFamily="34" charset="0"/>
              </a:rPr>
              <a:t>(nuvem privada)</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4644606"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427592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rtlCol="0">
            <a:noAutofit/>
          </a:bodyPr>
          <a:lstStyle/>
          <a:p>
            <a:pPr rtl="0"/>
            <a:r>
              <a:rPr lang="pt-BR" sz="3600">
                <a:latin typeface="+mn-lt"/>
              </a:rPr>
              <a:t>Semelhanças entre a AWS e a TI tradicional</a:t>
            </a:r>
          </a:p>
        </p:txBody>
      </p:sp>
      <p:grpSp>
        <p:nvGrpSpPr>
          <p:cNvPr id="12" name="Group 11">
            <a:extLst>
              <a:ext uri="{FF2B5EF4-FFF2-40B4-BE49-F238E27FC236}">
                <a16:creationId xmlns:a16="http://schemas.microsoft.com/office/drawing/2014/main" id="{0685440A-10FF-44C7-BD6F-4B2EC8F05B07}"/>
              </a:ext>
              <a:ext uri="{C183D7F6-B498-43B3-948B-1728B52AA6E4}">
                <adec:decorative xmlns:adec="http://schemas.microsoft.com/office/drawing/2017/decorative" val="1"/>
              </a:ext>
            </a:extLst>
          </p:cNvPr>
          <p:cNvGrpSpPr/>
          <p:nvPr/>
        </p:nvGrpSpPr>
        <p:grpSpPr>
          <a:xfrm>
            <a:off x="609600" y="1391365"/>
            <a:ext cx="11004555" cy="4882435"/>
            <a:chOff x="609600" y="1391365"/>
            <a:chExt cx="11004555" cy="4882435"/>
          </a:xfrm>
        </p:grpSpPr>
        <p:sp>
          <p:nvSpPr>
            <p:cNvPr id="18" name="Rounded Rectangle 17">
              <a:extLst>
                <a:ext uri="{FF2B5EF4-FFF2-40B4-BE49-F238E27FC236}">
                  <a16:creationId xmlns:a16="http://schemas.microsoft.com/office/drawing/2014/main" id="{20988DD3-B241-1745-A9DE-83A23AACBA8A}"/>
                </a:ext>
                <a:ext uri="{C183D7F6-B498-43B3-948B-1728B52AA6E4}">
                  <adec:decorative xmlns:adec="http://schemas.microsoft.com/office/drawing/2017/decorative" val="1"/>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r>
                <a:rPr lang="pt-BR" sz="1400">
                  <a:ea typeface="Amazon Ember" panose="020B0603020204020204" pitchFamily="34" charset="0"/>
                  <a:cs typeface="Amazon Ember" panose="020B0603020204020204" pitchFamily="34" charset="0"/>
                </a:rPr>
                <a:t> </a:t>
              </a: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rtl="0">
                <a:buFont typeface="Arial"/>
                <a:buNone/>
              </a:pPr>
              <a:r>
                <a:rPr lang="pt-BR" sz="1800">
                  <a:ea typeface="Amazon Ember" panose="020B0603020204020204" pitchFamily="34" charset="0"/>
                  <a:cs typeface="Amazon Ember" panose="020B0603020204020204" pitchFamily="34" charset="0"/>
                </a:rPr>
                <a:t>Espaço de TI tradicional, no local</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rtl="0">
                <a:buFontTx/>
                <a:buNone/>
              </a:pPr>
              <a:r>
                <a:rPr lang="pt-BR" sz="1800">
                  <a:latin typeface="+mn-lt"/>
                  <a:ea typeface="Amazon Ember" panose="020B0603020204020204" pitchFamily="34" charset="0"/>
                  <a:cs typeface="Amazon Ember" panose="020B0603020204020204" pitchFamily="34" charset="0"/>
                </a:rPr>
                <a:t>AWS</a:t>
              </a:r>
            </a:p>
          </p:txBody>
        </p:sp>
        <p:sp>
          <p:nvSpPr>
            <p:cNvPr id="35" name="Round Diagonal Corner Rectangle 34">
              <a:extLst>
                <a:ext uri="{FF2B5EF4-FFF2-40B4-BE49-F238E27FC236}">
                  <a16:creationId xmlns:a16="http://schemas.microsoft.com/office/drawing/2014/main" id="{223C3099-7D3B-B44C-9CCA-3D85C7AFA5C6}"/>
                </a:ext>
                <a:ext uri="{C183D7F6-B498-43B3-948B-1728B52AA6E4}">
                  <adec:decorative xmlns:adec="http://schemas.microsoft.com/office/drawing/2017/decorative" val="1"/>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1400" dirty="0">
                <a:ea typeface="Amazon Ember" panose="020B0603020204020204" pitchFamily="34" charset="0"/>
                <a:cs typeface="Amazon Ember" panose="020B0603020204020204" pitchFamily="34" charset="0"/>
              </a:endParaRPr>
            </a:p>
          </p:txBody>
        </p:sp>
        <p:pic>
          <p:nvPicPr>
            <p:cNvPr id="52" name="Picture 2">
              <a:extLst>
                <a:ext uri="{FF2B5EF4-FFF2-40B4-BE49-F238E27FC236}">
                  <a16:creationId xmlns:a16="http://schemas.microsoft.com/office/drawing/2014/main" id="{0A8D591E-BCAA-6141-8682-8098BDB8A133}"/>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4347" y="1986306"/>
              <a:ext cx="410195" cy="529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398363" y="2476156"/>
              <a:ext cx="95571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mn-lt"/>
                  <a:ea typeface="Amazon Ember" panose="020B0603020204020204" pitchFamily="34" charset="0"/>
                  <a:cs typeface="Amazon Ember" panose="020B0603020204020204" pitchFamily="34" charset="0"/>
                </a:rPr>
                <a:t>Firewalls</a:t>
              </a:r>
            </a:p>
          </p:txBody>
        </p:sp>
        <p:pic>
          <p:nvPicPr>
            <p:cNvPr id="55" name="Picture 38">
              <a:extLst>
                <a:ext uri="{FF2B5EF4-FFF2-40B4-BE49-F238E27FC236}">
                  <a16:creationId xmlns:a16="http://schemas.microsoft.com/office/drawing/2014/main" id="{2CBD4DF9-C798-754A-B159-6968C7EF9F7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862230" y="1934955"/>
              <a:ext cx="611494" cy="518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849889" y="2476156"/>
              <a:ext cx="62549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mn-lt"/>
                  <a:ea typeface="Amazon Ember" panose="020B0603020204020204" pitchFamily="34" charset="0"/>
                  <a:cs typeface="Amazon Ember" panose="020B0603020204020204" pitchFamily="34" charset="0"/>
                </a:rPr>
                <a:t>ACLs</a:t>
              </a:r>
            </a:p>
          </p:txBody>
        </p:sp>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536679" y="2477868"/>
              <a:ext cx="149912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mn-lt"/>
                  <a:ea typeface="Amazon Ember" panose="020B0603020204020204" pitchFamily="34" charset="0"/>
                  <a:cs typeface="Amazon Ember" panose="020B0603020204020204" pitchFamily="34" charset="0"/>
                </a:rPr>
                <a:t>Administradores</a:t>
              </a:r>
            </a:p>
          </p:txBody>
        </p:sp>
        <p:sp>
          <p:nvSpPr>
            <p:cNvPr id="34" name="Round Diagonal Corner Rectangle 33">
              <a:extLst>
                <a:ext uri="{FF2B5EF4-FFF2-40B4-BE49-F238E27FC236}">
                  <a16:creationId xmlns:a16="http://schemas.microsoft.com/office/drawing/2014/main" id="{5C660890-7F77-0645-BA86-BFB9ED8FC4C7}"/>
                </a:ext>
                <a:ext uri="{C183D7F6-B498-43B3-948B-1728B52AA6E4}">
                  <adec:decorative xmlns:adec="http://schemas.microsoft.com/office/drawing/2017/decorative" val="1"/>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1400" dirty="0">
                <a:ea typeface="Amazon Ember" panose="020B0603020204020204" pitchFamily="34" charset="0"/>
                <a:cs typeface="Amazon Ember" panose="020B0603020204020204" pitchFamily="34" charset="0"/>
              </a:endParaRPr>
            </a:p>
          </p:txBody>
        </p:sp>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385197" y="2432121"/>
              <a:ext cx="147889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mn-lt"/>
                  <a:ea typeface="Amazon Ember" panose="020B0603020204020204" pitchFamily="34" charset="0"/>
                  <a:cs typeface="Amazon Ember" panose="020B0603020204020204" pitchFamily="34" charset="0"/>
                </a:rPr>
                <a:t>ACLs de rede</a:t>
              </a:r>
            </a:p>
          </p:txBody>
        </p:sp>
        <p:pic>
          <p:nvPicPr>
            <p:cNvPr id="117" name="Graphic 116">
              <a:extLst>
                <a:ext uri="{FF2B5EF4-FFF2-40B4-BE49-F238E27FC236}">
                  <a16:creationId xmlns:a16="http://schemas.microsoft.com/office/drawing/2014/main" id="{D264E8A2-39DB-44CA-9777-6A3DE6AFE6A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1829" y="1928227"/>
              <a:ext cx="548640" cy="548640"/>
            </a:xfrm>
            <a:prstGeom prst="rect">
              <a:avLst/>
            </a:prstGeom>
          </p:spPr>
        </p:pic>
        <p:sp>
          <p:nvSpPr>
            <p:cNvPr id="133" name="TextBox 132">
              <a:extLst>
                <a:ext uri="{FF2B5EF4-FFF2-40B4-BE49-F238E27FC236}">
                  <a16:creationId xmlns:a16="http://schemas.microsoft.com/office/drawing/2014/main" id="{BA32300F-4837-4CC9-85F9-078C1172F2A9}"/>
                </a:ext>
              </a:extLst>
            </p:cNvPr>
            <p:cNvSpPr txBox="1"/>
            <p:nvPr/>
          </p:nvSpPr>
          <p:spPr>
            <a:xfrm>
              <a:off x="10059616" y="2517340"/>
              <a:ext cx="530915" cy="338554"/>
            </a:xfrm>
            <a:prstGeom prst="rect">
              <a:avLst/>
            </a:prstGeom>
            <a:noFill/>
          </p:spPr>
          <p:txBody>
            <a:bodyPr wrap="none" rtlCol="0">
              <a:spAutoFit/>
            </a:bodyPr>
            <a:lstStyle/>
            <a:p>
              <a:pPr algn="ctr" rtl="0"/>
              <a:r>
                <a:rPr lang="pt-BR" sz="1600">
                  <a:ea typeface="Amazon Ember" panose="020B0603020204020204" pitchFamily="34" charset="0"/>
                  <a:cs typeface="Amazon Ember" panose="020B0603020204020204" pitchFamily="34" charset="0"/>
                </a:rPr>
                <a:t>IAM</a:t>
              </a:r>
            </a:p>
          </p:txBody>
        </p:sp>
        <p:sp>
          <p:nvSpPr>
            <p:cNvPr id="21" name="Round Diagonal Corner Rectangle 20">
              <a:extLst>
                <a:ext uri="{FF2B5EF4-FFF2-40B4-BE49-F238E27FC236}">
                  <a16:creationId xmlns:a16="http://schemas.microsoft.com/office/drawing/2014/main" id="{232439B0-57B1-D848-97E7-4A4EEBA60F87}"/>
                </a:ext>
                <a:ext uri="{C183D7F6-B498-43B3-948B-1728B52AA6E4}">
                  <adec:decorative xmlns:adec="http://schemas.microsoft.com/office/drawing/2017/decorative" val="1"/>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1400" dirty="0">
                <a:ea typeface="Amazon Ember" panose="020B0603020204020204" pitchFamily="34" charset="0"/>
                <a:cs typeface="Amazon Ember" panose="020B0603020204020204" pitchFamily="34" charset="0"/>
              </a:endParaRPr>
            </a:p>
          </p:txBody>
        </p:sp>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473175" y="3559572"/>
              <a:ext cx="78739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mn-lt"/>
                  <a:ea typeface="Amazon Ember" panose="020B0603020204020204" pitchFamily="34" charset="0"/>
                  <a:cs typeface="Amazon Ember" panose="020B0603020204020204" pitchFamily="34" charset="0"/>
                </a:rPr>
                <a:t>Roteador</a:t>
              </a:r>
            </a:p>
          </p:txBody>
        </p:sp>
        <p:pic>
          <p:nvPicPr>
            <p:cNvPr id="68" name="Picture 4">
              <a:extLst>
                <a:ext uri="{FF2B5EF4-FFF2-40B4-BE49-F238E27FC236}">
                  <a16:creationId xmlns:a16="http://schemas.microsoft.com/office/drawing/2014/main" id="{6D51CFC7-76A0-C64E-82B1-91EC97075C3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422429" y="3044657"/>
              <a:ext cx="1421198" cy="603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269163" y="3577993"/>
              <a:ext cx="170431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mn-lt"/>
                  <a:ea typeface="Amazon Ember" panose="020B0603020204020204" pitchFamily="34" charset="0"/>
                  <a:cs typeface="Amazon Ember" panose="020B0603020204020204" pitchFamily="34" charset="0"/>
                </a:rPr>
                <a:t>Pipeline de rede</a:t>
              </a:r>
            </a:p>
          </p:txBody>
        </p:sp>
        <p:pic>
          <p:nvPicPr>
            <p:cNvPr id="71" name="Picture 40">
              <a:extLst>
                <a:ext uri="{FF2B5EF4-FFF2-40B4-BE49-F238E27FC236}">
                  <a16:creationId xmlns:a16="http://schemas.microsoft.com/office/drawing/2014/main" id="{441F24DE-17F9-BF45-B33F-80F00D741A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4133935" y="3101084"/>
              <a:ext cx="662768" cy="482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4060220" y="3565485"/>
              <a:ext cx="77938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mn-lt"/>
                  <a:ea typeface="Amazon Ember" panose="020B0603020204020204" pitchFamily="34" charset="0"/>
                  <a:cs typeface="Amazon Ember" panose="020B0603020204020204" pitchFamily="34" charset="0"/>
                </a:rPr>
                <a:t>Switch</a:t>
              </a:r>
            </a:p>
          </p:txBody>
        </p:sp>
        <p:sp>
          <p:nvSpPr>
            <p:cNvPr id="134" name="Round Diagonal Corner Rectangle 62">
              <a:extLst>
                <a:ext uri="{FF2B5EF4-FFF2-40B4-BE49-F238E27FC236}">
                  <a16:creationId xmlns:a16="http://schemas.microsoft.com/office/drawing/2014/main" id="{74141266-DC16-4DB5-BC21-BB23CBCE30A8}"/>
                </a:ext>
                <a:ext uri="{C183D7F6-B498-43B3-948B-1728B52AA6E4}">
                  <adec:decorative xmlns:adec="http://schemas.microsoft.com/office/drawing/2017/decorative" val="1"/>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1400" dirty="0">
                <a:ea typeface="Amazon Ember" panose="020B0603020204020204" pitchFamily="34" charset="0"/>
                <a:cs typeface="Amazon Ember" panose="020B0603020204020204" pitchFamily="34" charset="0"/>
              </a:endParaRPr>
            </a:p>
          </p:txBody>
        </p:sp>
        <p:pic>
          <p:nvPicPr>
            <p:cNvPr id="118" name="Graphic 117">
              <a:extLst>
                <a:ext uri="{FF2B5EF4-FFF2-40B4-BE49-F238E27FC236}">
                  <a16:creationId xmlns:a16="http://schemas.microsoft.com/office/drawing/2014/main" id="{EB321956-1D98-491C-A83E-820D794451B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67248" y="3115314"/>
              <a:ext cx="548640" cy="548640"/>
            </a:xfrm>
            <a:prstGeom prst="rect">
              <a:avLst/>
            </a:prstGeom>
          </p:spPr>
        </p:pic>
        <p:sp>
          <p:nvSpPr>
            <p:cNvPr id="5" name="TextBox 4">
              <a:extLst>
                <a:ext uri="{FF2B5EF4-FFF2-40B4-BE49-F238E27FC236}">
                  <a16:creationId xmlns:a16="http://schemas.microsoft.com/office/drawing/2014/main" id="{D13EB247-FE2E-480E-BD2B-A9FA6C48F57E}"/>
                </a:ext>
              </a:extLst>
            </p:cNvPr>
            <p:cNvSpPr txBox="1"/>
            <p:nvPr/>
          </p:nvSpPr>
          <p:spPr>
            <a:xfrm>
              <a:off x="6955376" y="3637337"/>
              <a:ext cx="2172391" cy="338554"/>
            </a:xfrm>
            <a:prstGeom prst="rect">
              <a:avLst/>
            </a:prstGeom>
            <a:noFill/>
          </p:spPr>
          <p:txBody>
            <a:bodyPr wrap="none" rtlCol="0">
              <a:spAutoFit/>
            </a:bodyPr>
            <a:lstStyle/>
            <a:p>
              <a:pPr algn="ctr" rtl="0"/>
              <a:r>
                <a:rPr lang="pt-BR" sz="1600">
                  <a:ea typeface="Amazon Ember" panose="020B0603020204020204" pitchFamily="34" charset="0"/>
                  <a:cs typeface="Amazon Ember" panose="020B0603020204020204" pitchFamily="34" charset="0"/>
                </a:rPr>
                <a:t>Elastic Load Balancing</a:t>
              </a:r>
              <a:endParaRPr lang="en-US" sz="1600" u="sng" dirty="0">
                <a:ea typeface="Amazon Ember" panose="020B0603020204020204" pitchFamily="34" charset="0"/>
                <a:cs typeface="Amazon Ember" panose="020B0603020204020204" pitchFamily="34" charset="0"/>
              </a:endParaRPr>
            </a:p>
          </p:txBody>
        </p:sp>
        <p:pic>
          <p:nvPicPr>
            <p:cNvPr id="125" name="Graphic 124">
              <a:extLst>
                <a:ext uri="{FF2B5EF4-FFF2-40B4-BE49-F238E27FC236}">
                  <a16:creationId xmlns:a16="http://schemas.microsoft.com/office/drawing/2014/main" id="{C966B95B-FE63-4BB4-914B-5B41F526C5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6917" y="3115314"/>
              <a:ext cx="548640" cy="548640"/>
            </a:xfrm>
            <a:prstGeom prst="rect">
              <a:avLst/>
            </a:prstGeom>
          </p:spPr>
        </p:pic>
        <p:sp>
          <p:nvSpPr>
            <p:cNvPr id="126" name="TextBox 125">
              <a:extLst>
                <a:ext uri="{FF2B5EF4-FFF2-40B4-BE49-F238E27FC236}">
                  <a16:creationId xmlns:a16="http://schemas.microsoft.com/office/drawing/2014/main" id="{9AA7C9BC-729A-48E8-8511-46777222E2D2}"/>
                </a:ext>
              </a:extLst>
            </p:cNvPr>
            <p:cNvSpPr txBox="1"/>
            <p:nvPr/>
          </p:nvSpPr>
          <p:spPr>
            <a:xfrm>
              <a:off x="9029700" y="3637337"/>
              <a:ext cx="1516701" cy="338554"/>
            </a:xfrm>
            <a:prstGeom prst="rect">
              <a:avLst/>
            </a:prstGeom>
            <a:noFill/>
          </p:spPr>
          <p:txBody>
            <a:bodyPr wrap="square" rtlCol="0">
              <a:spAutoFit/>
            </a:bodyPr>
            <a:lstStyle/>
            <a:p>
              <a:pPr algn="ctr" rtl="0"/>
              <a:r>
                <a:rPr lang="pt-BR" sz="1600">
                  <a:ea typeface="Amazon Ember" panose="020B0603020204020204" pitchFamily="34" charset="0"/>
                  <a:cs typeface="Amazon Ember" panose="020B0603020204020204" pitchFamily="34" charset="0"/>
                </a:rPr>
                <a:t>Amazon VPC</a:t>
              </a:r>
            </a:p>
          </p:txBody>
        </p:sp>
        <p:sp>
          <p:nvSpPr>
            <p:cNvPr id="39" name="Round Diagonal Corner Rectangle 38">
              <a:extLst>
                <a:ext uri="{FF2B5EF4-FFF2-40B4-BE49-F238E27FC236}">
                  <a16:creationId xmlns:a16="http://schemas.microsoft.com/office/drawing/2014/main" id="{F5839852-F927-1547-A685-1D35B1B64E8E}"/>
                </a:ext>
                <a:ext uri="{C183D7F6-B498-43B3-948B-1728B52AA6E4}">
                  <adec:decorative xmlns:adec="http://schemas.microsoft.com/office/drawing/2017/decorative" val="1"/>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1400" dirty="0">
                <a:ea typeface="Amazon Ember" panose="020B0603020204020204" pitchFamily="34" charset="0"/>
                <a:cs typeface="Amazon Ember" panose="020B0603020204020204" pitchFamily="34" charset="0"/>
              </a:endParaRP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298984" y="4295061"/>
              <a:ext cx="117617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mn-lt"/>
                  <a:ea typeface="Amazon Ember" panose="020B0603020204020204" pitchFamily="34" charset="0"/>
                  <a:cs typeface="Amazon Ember" panose="020B0603020204020204" pitchFamily="34" charset="0"/>
                </a:rPr>
                <a:t>Servidores locais</a:t>
              </a:r>
              <a:endParaRPr lang="en-US" sz="1600" dirty="0">
                <a:latin typeface="+mn-lt"/>
                <a:ea typeface="Amazon Ember" panose="020B0603020204020204" pitchFamily="34" charset="0"/>
                <a:cs typeface="Amazon Ember" panose="020B0603020204020204" pitchFamily="34" charset="0"/>
              </a:endParaRPr>
            </a:p>
          </p:txBody>
        </p:sp>
        <p:sp>
          <p:nvSpPr>
            <p:cNvPr id="40" name="Round Diagonal Corner Rectangle 39">
              <a:extLst>
                <a:ext uri="{FF2B5EF4-FFF2-40B4-BE49-F238E27FC236}">
                  <a16:creationId xmlns:a16="http://schemas.microsoft.com/office/drawing/2014/main" id="{1C4BAEB5-745E-4746-9DEC-6DB1E514F76E}"/>
                </a:ext>
                <a:ext uri="{C183D7F6-B498-43B3-948B-1728B52AA6E4}">
                  <adec:decorative xmlns:adec="http://schemas.microsoft.com/office/drawing/2017/decorative" val="1"/>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1400" dirty="0">
                <a:ea typeface="Amazon Ember" panose="020B0603020204020204" pitchFamily="34" charset="0"/>
                <a:cs typeface="Amazon Ember" panose="020B0603020204020204" pitchFamily="34" charset="0"/>
              </a:endParaRPr>
            </a:p>
          </p:txBody>
        </p:sp>
        <p:pic>
          <p:nvPicPr>
            <p:cNvPr id="119" name="Graphic 118">
              <a:extLst>
                <a:ext uri="{FF2B5EF4-FFF2-40B4-BE49-F238E27FC236}">
                  <a16:creationId xmlns:a16="http://schemas.microsoft.com/office/drawing/2014/main" id="{57CE7653-726E-4AE9-886D-E3474503952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253" y="4015699"/>
              <a:ext cx="548640" cy="548640"/>
            </a:xfrm>
            <a:prstGeom prst="rect">
              <a:avLst/>
            </a:prstGeom>
          </p:spPr>
        </p:pic>
        <p:sp>
          <p:nvSpPr>
            <p:cNvPr id="127" name="TextBox 126">
              <a:extLst>
                <a:ext uri="{FF2B5EF4-FFF2-40B4-BE49-F238E27FC236}">
                  <a16:creationId xmlns:a16="http://schemas.microsoft.com/office/drawing/2014/main" id="{B3788113-49F2-4876-92D3-4C93BC8B51E6}"/>
                </a:ext>
              </a:extLst>
            </p:cNvPr>
            <p:cNvSpPr txBox="1"/>
            <p:nvPr/>
          </p:nvSpPr>
          <p:spPr>
            <a:xfrm>
              <a:off x="7440116" y="4567876"/>
              <a:ext cx="530915" cy="338554"/>
            </a:xfrm>
            <a:prstGeom prst="rect">
              <a:avLst/>
            </a:prstGeom>
            <a:noFill/>
          </p:spPr>
          <p:txBody>
            <a:bodyPr wrap="none" rtlCol="0">
              <a:spAutoFit/>
            </a:bodyPr>
            <a:lstStyle/>
            <a:p>
              <a:pPr algn="ctr" rtl="0"/>
              <a:r>
                <a:rPr lang="pt-BR" sz="1600">
                  <a:ea typeface="Amazon Ember" panose="020B0603020204020204" pitchFamily="34" charset="0"/>
                  <a:cs typeface="Amazon Ember" panose="020B0603020204020204" pitchFamily="34" charset="0"/>
                </a:rPr>
                <a:t>AMI</a:t>
              </a:r>
            </a:p>
          </p:txBody>
        </p:sp>
        <p:sp>
          <p:nvSpPr>
            <p:cNvPr id="97" name="Right Arrow 96">
              <a:extLst>
                <a:ext uri="{FF2B5EF4-FFF2-40B4-BE49-F238E27FC236}">
                  <a16:creationId xmlns:a16="http://schemas.microsoft.com/office/drawing/2014/main" id="{A0709850-E273-E341-A4B7-BA555CE12183}"/>
                </a:ext>
                <a:ext uri="{C183D7F6-B498-43B3-948B-1728B52AA6E4}">
                  <adec:decorative xmlns:adec="http://schemas.microsoft.com/office/drawing/2017/decorative" val="1"/>
                </a:ext>
              </a:extLst>
            </p:cNvPr>
            <p:cNvSpPr/>
            <p:nvPr/>
          </p:nvSpPr>
          <p:spPr>
            <a:xfrm>
              <a:off x="8341897" y="4289376"/>
              <a:ext cx="914400"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1400" dirty="0">
                <a:ea typeface="Amazon Ember" panose="020B0603020204020204" pitchFamily="34" charset="0"/>
                <a:cs typeface="Amazon Ember" panose="020B0603020204020204" pitchFamily="34" charset="0"/>
              </a:endParaRPr>
            </a:p>
          </p:txBody>
        </p:sp>
        <p:pic>
          <p:nvPicPr>
            <p:cNvPr id="120" name="Graphic 119">
              <a:extLst>
                <a:ext uri="{FF2B5EF4-FFF2-40B4-BE49-F238E27FC236}">
                  <a16:creationId xmlns:a16="http://schemas.microsoft.com/office/drawing/2014/main" id="{1742DD95-046B-43C0-810F-2B64A179DFA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364" y="4015699"/>
              <a:ext cx="548640" cy="548640"/>
            </a:xfrm>
            <a:prstGeom prst="rect">
              <a:avLst/>
            </a:prstGeom>
          </p:spPr>
        </p:pic>
        <p:sp>
          <p:nvSpPr>
            <p:cNvPr id="128" name="TextBox 127">
              <a:extLst>
                <a:ext uri="{FF2B5EF4-FFF2-40B4-BE49-F238E27FC236}">
                  <a16:creationId xmlns:a16="http://schemas.microsoft.com/office/drawing/2014/main" id="{4B2387FC-8CC4-4D85-821E-5A9408438717}"/>
                </a:ext>
              </a:extLst>
            </p:cNvPr>
            <p:cNvSpPr txBox="1"/>
            <p:nvPr/>
          </p:nvSpPr>
          <p:spPr>
            <a:xfrm>
              <a:off x="9412966" y="4508003"/>
              <a:ext cx="1678006" cy="523220"/>
            </a:xfrm>
            <a:prstGeom prst="rect">
              <a:avLst/>
            </a:prstGeom>
            <a:noFill/>
          </p:spPr>
          <p:txBody>
            <a:bodyPr wrap="square" rtlCol="0">
              <a:spAutoFit/>
            </a:bodyPr>
            <a:lstStyle/>
            <a:p>
              <a:pPr algn="ctr" rtl="0"/>
              <a:r>
                <a:rPr lang="pt-BR" sz="1400" dirty="0">
                  <a:ea typeface="Amazon Ember" panose="020B0603020204020204" pitchFamily="34" charset="0"/>
                  <a:cs typeface="Amazon Ember" panose="020B0603020204020204" pitchFamily="34" charset="0"/>
                </a:rPr>
                <a:t>Instâncias do </a:t>
              </a:r>
              <a:r>
                <a:rPr lang="pt-BR" sz="1400" dirty="0" err="1">
                  <a:ea typeface="Amazon Ember" panose="020B0603020204020204" pitchFamily="34" charset="0"/>
                  <a:cs typeface="Amazon Ember" panose="020B0603020204020204" pitchFamily="34" charset="0"/>
                </a:rPr>
                <a:t>Amazon</a:t>
              </a:r>
              <a:r>
                <a:rPr lang="pt-BR" sz="1400" dirty="0">
                  <a:ea typeface="Amazon Ember" panose="020B0603020204020204" pitchFamily="34" charset="0"/>
                  <a:cs typeface="Amazon Ember" panose="020B0603020204020204" pitchFamily="34" charset="0"/>
                </a:rPr>
                <a:t> EC2</a:t>
              </a:r>
            </a:p>
          </p:txBody>
        </p:sp>
        <p:sp>
          <p:nvSpPr>
            <p:cNvPr id="19" name="Round Diagonal Corner Rectangle 18">
              <a:extLst>
                <a:ext uri="{FF2B5EF4-FFF2-40B4-BE49-F238E27FC236}">
                  <a16:creationId xmlns:a16="http://schemas.microsoft.com/office/drawing/2014/main" id="{DF02F1C2-1079-3D4F-AE93-F7512CBCF89B}"/>
                </a:ext>
                <a:ext uri="{C183D7F6-B498-43B3-948B-1728B52AA6E4}">
                  <adec:decorative xmlns:adec="http://schemas.microsoft.com/office/drawing/2017/decorative" val="1"/>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1400" dirty="0">
                <a:ea typeface="Amazon Ember" panose="020B0603020204020204" pitchFamily="34" charset="0"/>
                <a:cs typeface="Amazon Ember" panose="020B0603020204020204" pitchFamily="34" charset="0"/>
              </a:endParaRPr>
            </a:p>
          </p:txBody>
        </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rtlCol="0" anchor="ctr"/>
            <a:lstStyle/>
            <a:p>
              <a:pPr algn="ctr" rtl="0">
                <a:defRPr/>
              </a:pPr>
              <a:r>
                <a:rPr lang="pt-BR" sz="160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p>
          </p:txBody>
        </p:sp>
        <p:sp>
          <p:nvSpPr>
            <p:cNvPr id="20" name="Round Diagonal Corner Rectangle 19">
              <a:extLst>
                <a:ext uri="{FF2B5EF4-FFF2-40B4-BE49-F238E27FC236}">
                  <a16:creationId xmlns:a16="http://schemas.microsoft.com/office/drawing/2014/main" id="{64BC6FDD-A420-EB41-B7A5-03AAA72C7753}"/>
                </a:ext>
                <a:ext uri="{C183D7F6-B498-43B3-948B-1728B52AA6E4}">
                  <adec:decorative xmlns:adec="http://schemas.microsoft.com/office/drawing/2017/decorative" val="1"/>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1400" dirty="0">
                <a:ea typeface="Amazon Ember" panose="020B0603020204020204" pitchFamily="34" charset="0"/>
                <a:cs typeface="Amazon Ember" panose="020B0603020204020204" pitchFamily="34" charset="0"/>
              </a:endParaRPr>
            </a:p>
          </p:txBody>
        </p:sp>
        <p:pic>
          <p:nvPicPr>
            <p:cNvPr id="121" name="Graphic 120">
              <a:extLst>
                <a:ext uri="{FF2B5EF4-FFF2-40B4-BE49-F238E27FC236}">
                  <a16:creationId xmlns:a16="http://schemas.microsoft.com/office/drawing/2014/main" id="{678BB275-86A5-4375-BE18-30BCED31AFE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65493" y="5111372"/>
              <a:ext cx="548640" cy="548640"/>
            </a:xfrm>
            <a:prstGeom prst="rect">
              <a:avLst/>
            </a:prstGeom>
          </p:spPr>
        </p:pic>
        <p:pic>
          <p:nvPicPr>
            <p:cNvPr id="122" name="Graphic 121">
              <a:extLst>
                <a:ext uri="{FF2B5EF4-FFF2-40B4-BE49-F238E27FC236}">
                  <a16:creationId xmlns:a16="http://schemas.microsoft.com/office/drawing/2014/main" id="{575D8C7E-648C-4079-9B88-AC16C3030375}"/>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24987" y="5111372"/>
              <a:ext cx="548640" cy="548640"/>
            </a:xfrm>
            <a:prstGeom prst="rect">
              <a:avLst/>
            </a:prstGeom>
          </p:spPr>
        </p:pic>
        <p:pic>
          <p:nvPicPr>
            <p:cNvPr id="123" name="Graphic 122">
              <a:extLst>
                <a:ext uri="{FF2B5EF4-FFF2-40B4-BE49-F238E27FC236}">
                  <a16:creationId xmlns:a16="http://schemas.microsoft.com/office/drawing/2014/main" id="{F95445C9-5745-467A-99E3-84B5B801ED7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41311" y="5125069"/>
              <a:ext cx="548640" cy="548640"/>
            </a:xfrm>
            <a:prstGeom prst="rect">
              <a:avLst/>
            </a:prstGeom>
          </p:spPr>
        </p:pic>
        <p:pic>
          <p:nvPicPr>
            <p:cNvPr id="124" name="Graphic 123">
              <a:extLst>
                <a:ext uri="{FF2B5EF4-FFF2-40B4-BE49-F238E27FC236}">
                  <a16:creationId xmlns:a16="http://schemas.microsoft.com/office/drawing/2014/main" id="{E0A907DA-6131-4ECA-A51A-C0FA62F96A11}"/>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309287" y="5111372"/>
              <a:ext cx="548640" cy="548640"/>
            </a:xfrm>
            <a:prstGeom prst="rect">
              <a:avLst/>
            </a:prstGeom>
          </p:spPr>
        </p:pic>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a:solidFill>
                    <a:schemeClr val="tx1"/>
                  </a:solidFill>
                  <a:ea typeface="Amazon Ember" panose="020B0603020204020204" pitchFamily="34" charset="0"/>
                  <a:cs typeface="Amazon Ember" panose="020B0603020204020204" pitchFamily="34" charset="0"/>
                </a:rPr>
                <a:t>Segurança</a:t>
              </a:r>
            </a:p>
          </p:txBody>
        </p:sp>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a:solidFill>
                    <a:schemeClr val="tx1"/>
                  </a:solidFill>
                  <a:ea typeface="Amazon Ember" panose="020B0603020204020204" pitchFamily="34" charset="0"/>
                  <a:cs typeface="Amazon Ember" panose="020B0603020204020204" pitchFamily="34" charset="0"/>
                </a:rPr>
                <a:t>Redes</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a:solidFill>
                    <a:schemeClr val="tx1"/>
                  </a:solidFill>
                  <a:ea typeface="Amazon Ember" panose="020B0603020204020204" pitchFamily="34" charset="0"/>
                  <a:cs typeface="Amazon Ember" panose="020B0603020204020204" pitchFamily="34" charset="0"/>
                </a:rPr>
                <a:t>Computação</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dirty="0">
                  <a:solidFill>
                    <a:schemeClr val="tx1"/>
                  </a:solidFill>
                  <a:ea typeface="Amazon Ember" panose="020B0603020204020204" pitchFamily="34" charset="0"/>
                  <a:cs typeface="Amazon Ember" panose="020B0603020204020204" pitchFamily="34" charset="0"/>
                </a:rPr>
                <a:t>Armazenamento e banco de dados </a:t>
              </a:r>
              <a:endParaRPr lang="en-US" sz="1400" dirty="0">
                <a:solidFill>
                  <a:schemeClr val="tx1"/>
                </a:solidFill>
                <a:ea typeface="Amazon Ember" panose="020B0603020204020204" pitchFamily="34" charset="0"/>
                <a:cs typeface="Amazon Ember" panose="020B0603020204020204" pitchFamily="34" charset="0"/>
              </a:endParaRPr>
            </a:p>
          </p:txBody>
        </p:sp>
        <p:sp>
          <p:nvSpPr>
            <p:cNvPr id="129" name="TextBox 128">
              <a:extLst>
                <a:ext uri="{FF2B5EF4-FFF2-40B4-BE49-F238E27FC236}">
                  <a16:creationId xmlns:a16="http://schemas.microsoft.com/office/drawing/2014/main" id="{9B94CAE3-87CB-4E8E-903D-B2050D59F467}"/>
                </a:ext>
              </a:extLst>
            </p:cNvPr>
            <p:cNvSpPr txBox="1"/>
            <p:nvPr/>
          </p:nvSpPr>
          <p:spPr>
            <a:xfrm>
              <a:off x="6668371" y="5600659"/>
              <a:ext cx="1307145" cy="584775"/>
            </a:xfrm>
            <a:prstGeom prst="rect">
              <a:avLst/>
            </a:prstGeom>
            <a:noFill/>
          </p:spPr>
          <p:txBody>
            <a:bodyPr wrap="square" rtlCol="0">
              <a:spAutoFit/>
            </a:bodyPr>
            <a:lstStyle/>
            <a:p>
              <a:pPr algn="ctr" rtl="0"/>
              <a:r>
                <a:rPr lang="pt-BR" sz="1600">
                  <a:ea typeface="Amazon Ember" panose="020B0603020204020204" pitchFamily="34" charset="0"/>
                  <a:cs typeface="Amazon Ember" panose="020B0603020204020204" pitchFamily="34" charset="0"/>
                </a:rPr>
                <a:t>Amazon EBS</a:t>
              </a:r>
            </a:p>
          </p:txBody>
        </p:sp>
        <p:sp>
          <p:nvSpPr>
            <p:cNvPr id="130" name="TextBox 129">
              <a:extLst>
                <a:ext uri="{FF2B5EF4-FFF2-40B4-BE49-F238E27FC236}">
                  <a16:creationId xmlns:a16="http://schemas.microsoft.com/office/drawing/2014/main" id="{4B98B53F-A08A-4B08-AC6C-F09E9E73521C}"/>
                </a:ext>
              </a:extLst>
            </p:cNvPr>
            <p:cNvSpPr txBox="1"/>
            <p:nvPr/>
          </p:nvSpPr>
          <p:spPr>
            <a:xfrm>
              <a:off x="7754553" y="5600659"/>
              <a:ext cx="1307145" cy="584775"/>
            </a:xfrm>
            <a:prstGeom prst="rect">
              <a:avLst/>
            </a:prstGeom>
            <a:noFill/>
          </p:spPr>
          <p:txBody>
            <a:bodyPr wrap="square" rtlCol="0">
              <a:spAutoFit/>
            </a:bodyPr>
            <a:lstStyle/>
            <a:p>
              <a:pPr algn="ctr" rtl="0"/>
              <a:r>
                <a:rPr lang="pt-BR" sz="160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pt-BR" sz="1600">
                  <a:ea typeface="Amazon Ember" panose="020B0603020204020204" pitchFamily="34" charset="0"/>
                  <a:cs typeface="Amazon Ember" panose="020B0603020204020204" pitchFamily="34" charset="0"/>
                </a:rPr>
                <a:t>EFS</a:t>
              </a:r>
            </a:p>
          </p:txBody>
        </p:sp>
        <p:sp>
          <p:nvSpPr>
            <p:cNvPr id="131" name="TextBox 130">
              <a:extLst>
                <a:ext uri="{FF2B5EF4-FFF2-40B4-BE49-F238E27FC236}">
                  <a16:creationId xmlns:a16="http://schemas.microsoft.com/office/drawing/2014/main" id="{9511B6FA-F479-4C05-9434-A51BF1F9A1A4}"/>
                </a:ext>
              </a:extLst>
            </p:cNvPr>
            <p:cNvSpPr txBox="1"/>
            <p:nvPr/>
          </p:nvSpPr>
          <p:spPr>
            <a:xfrm>
              <a:off x="8710241" y="5600659"/>
              <a:ext cx="1542192" cy="584775"/>
            </a:xfrm>
            <a:prstGeom prst="rect">
              <a:avLst/>
            </a:prstGeom>
            <a:noFill/>
          </p:spPr>
          <p:txBody>
            <a:bodyPr wrap="square" rtlCol="0">
              <a:spAutoFit/>
            </a:bodyPr>
            <a:lstStyle/>
            <a:p>
              <a:pPr algn="ctr" rtl="0"/>
              <a:r>
                <a:rPr lang="pt-BR" sz="160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pt-BR" sz="1600">
                  <a:ea typeface="Amazon Ember" panose="020B0603020204020204" pitchFamily="34" charset="0"/>
                  <a:cs typeface="Amazon Ember" panose="020B0603020204020204" pitchFamily="34" charset="0"/>
                </a:rPr>
                <a:t>S3</a:t>
              </a:r>
            </a:p>
          </p:txBody>
        </p:sp>
        <p:sp>
          <p:nvSpPr>
            <p:cNvPr id="132" name="TextBox 131">
              <a:extLst>
                <a:ext uri="{FF2B5EF4-FFF2-40B4-BE49-F238E27FC236}">
                  <a16:creationId xmlns:a16="http://schemas.microsoft.com/office/drawing/2014/main" id="{50E511B7-7251-4826-8B58-A0C22D9D0F86}"/>
                </a:ext>
              </a:extLst>
            </p:cNvPr>
            <p:cNvSpPr txBox="1"/>
            <p:nvPr/>
          </p:nvSpPr>
          <p:spPr>
            <a:xfrm>
              <a:off x="9913340" y="5600659"/>
              <a:ext cx="1307145" cy="584775"/>
            </a:xfrm>
            <a:prstGeom prst="rect">
              <a:avLst/>
            </a:prstGeom>
            <a:noFill/>
          </p:spPr>
          <p:txBody>
            <a:bodyPr wrap="square" rtlCol="0">
              <a:spAutoFit/>
            </a:bodyPr>
            <a:lstStyle/>
            <a:p>
              <a:pPr algn="ctr" rtl="0"/>
              <a:r>
                <a:rPr lang="pt-BR" sz="1600">
                  <a:ea typeface="Amazon Ember" panose="020B0603020204020204" pitchFamily="34" charset="0"/>
                  <a:cs typeface="Amazon Ember" panose="020B0603020204020204" pitchFamily="34" charset="0"/>
                </a:rPr>
                <a:t>Amazon RDS</a:t>
              </a:r>
            </a:p>
          </p:txBody>
        </p:sp>
        <p:sp>
          <p:nvSpPr>
            <p:cNvPr id="70" name="Rectangle 69">
              <a:extLst>
                <a:ext uri="{FF2B5EF4-FFF2-40B4-BE49-F238E27FC236}">
                  <a16:creationId xmlns:a16="http://schemas.microsoft.com/office/drawing/2014/main" id="{4440F675-A90D-441D-9C99-E39DCEC4C58D}"/>
                </a:ext>
              </a:extLst>
            </p:cNvPr>
            <p:cNvSpPr/>
            <p:nvPr/>
          </p:nvSpPr>
          <p:spPr>
            <a:xfrm>
              <a:off x="6769564" y="1972935"/>
              <a:ext cx="1371600" cy="73152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DF3312"/>
                  </a:solidFill>
                  <a:effectLst/>
                  <a:uLnTx/>
                  <a:uFillTx/>
                  <a:latin typeface="Arial" panose="020B0604020202020204"/>
                  <a:ea typeface="+mn-ea"/>
                  <a:cs typeface="+mn-cs"/>
                </a:rPr>
                <a:t>Grupos </a:t>
              </a:r>
              <a:br>
                <a:rPr kumimoji="0" lang="en-US" sz="1400" b="0" i="0" u="none" strike="noStrike" kern="0" cap="none" spc="0" normalizeH="0" baseline="0" noProof="0" dirty="0">
                  <a:ln>
                    <a:noFill/>
                  </a:ln>
                  <a:solidFill>
                    <a:srgbClr val="DF3312"/>
                  </a:solidFill>
                  <a:effectLst/>
                  <a:uLnTx/>
                  <a:uFillTx/>
                  <a:latin typeface="Arial" panose="020B0604020202020204"/>
                  <a:ea typeface="+mn-ea"/>
                  <a:cs typeface="+mn-cs"/>
                </a:rPr>
              </a:br>
              <a:r>
                <a:rPr lang="pt-BR" sz="1400" b="0" i="0" u="none" strike="noStrike" kern="0" cap="none" spc="0" normalizeH="0" noProof="0" dirty="0">
                  <a:ln>
                    <a:noFill/>
                  </a:ln>
                  <a:solidFill>
                    <a:srgbClr val="DF3312"/>
                  </a:solidFill>
                  <a:effectLst/>
                  <a:uLnTx/>
                  <a:uFillTx/>
                  <a:latin typeface="Arial" panose="020B0604020202020204"/>
                  <a:ea typeface="+mn-ea"/>
                  <a:cs typeface="+mn-cs"/>
                </a:rPr>
                <a:t>de segurança</a:t>
              </a:r>
            </a:p>
          </p:txBody>
        </p:sp>
        <p:pic>
          <p:nvPicPr>
            <p:cNvPr id="74" name="Graphic 73">
              <a:extLst>
                <a:ext uri="{FF2B5EF4-FFF2-40B4-BE49-F238E27FC236}">
                  <a16:creationId xmlns:a16="http://schemas.microsoft.com/office/drawing/2014/main" id="{7BFC5EED-8C72-415E-A396-3E52601D468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534427" y="4072306"/>
              <a:ext cx="693446" cy="693446"/>
            </a:xfrm>
            <a:prstGeom prst="rect">
              <a:avLst/>
            </a:prstGeom>
          </p:spPr>
        </p:pic>
        <p:pic>
          <p:nvPicPr>
            <p:cNvPr id="75" name="Graphic 74">
              <a:extLst>
                <a:ext uri="{FF2B5EF4-FFF2-40B4-BE49-F238E27FC236}">
                  <a16:creationId xmlns:a16="http://schemas.microsoft.com/office/drawing/2014/main" id="{C0A03FBA-245C-4413-9480-23A26F67857D}"/>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39073" y="4135564"/>
              <a:ext cx="693446" cy="693446"/>
            </a:xfrm>
            <a:prstGeom prst="rect">
              <a:avLst/>
            </a:prstGeom>
          </p:spPr>
        </p:pic>
        <p:pic>
          <p:nvPicPr>
            <p:cNvPr id="77" name="Graphic 76">
              <a:extLst>
                <a:ext uri="{FF2B5EF4-FFF2-40B4-BE49-F238E27FC236}">
                  <a16:creationId xmlns:a16="http://schemas.microsoft.com/office/drawing/2014/main" id="{68B38FCC-3F14-41D8-B2B7-9D077E9C5B1B}"/>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58888" y="4224706"/>
              <a:ext cx="693446" cy="693446"/>
            </a:xfrm>
            <a:prstGeom prst="rect">
              <a:avLst/>
            </a:prstGeom>
          </p:spPr>
        </p:pic>
        <p:pic>
          <p:nvPicPr>
            <p:cNvPr id="79" name="Graphic 78">
              <a:extLst>
                <a:ext uri="{FF2B5EF4-FFF2-40B4-BE49-F238E27FC236}">
                  <a16:creationId xmlns:a16="http://schemas.microsoft.com/office/drawing/2014/main" id="{E14488D1-6906-4882-8E57-847F44CDD32C}"/>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31692" y="3115314"/>
              <a:ext cx="469900" cy="469900"/>
            </a:xfrm>
            <a:prstGeom prst="rect">
              <a:avLst/>
            </a:prstGeom>
          </p:spPr>
        </p:pic>
        <p:pic>
          <p:nvPicPr>
            <p:cNvPr id="80" name="Graphic 79">
              <a:extLst>
                <a:ext uri="{FF2B5EF4-FFF2-40B4-BE49-F238E27FC236}">
                  <a16:creationId xmlns:a16="http://schemas.microsoft.com/office/drawing/2014/main" id="{3C2D1B22-C366-48E3-BBD9-EF7F50322648}"/>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23938" y="1994701"/>
              <a:ext cx="469900" cy="469900"/>
            </a:xfrm>
            <a:prstGeom prst="rect">
              <a:avLst/>
            </a:prstGeom>
          </p:spPr>
        </p:pic>
        <p:pic>
          <p:nvPicPr>
            <p:cNvPr id="81" name="Graphic 80">
              <a:extLst>
                <a:ext uri="{FF2B5EF4-FFF2-40B4-BE49-F238E27FC236}">
                  <a16:creationId xmlns:a16="http://schemas.microsoft.com/office/drawing/2014/main" id="{0F5B6056-7CAC-4F62-B271-D8808F78B102}"/>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889694" y="2012992"/>
              <a:ext cx="469900" cy="469900"/>
            </a:xfrm>
            <a:prstGeom prst="rect">
              <a:avLst/>
            </a:prstGeom>
          </p:spPr>
        </p:pic>
        <p:grpSp>
          <p:nvGrpSpPr>
            <p:cNvPr id="11" name="Group 10">
              <a:extLst>
                <a:ext uri="{FF2B5EF4-FFF2-40B4-BE49-F238E27FC236}">
                  <a16:creationId xmlns:a16="http://schemas.microsoft.com/office/drawing/2014/main" id="{B197DCE9-D16F-40D8-9169-DF9933E3B66E}"/>
                </a:ext>
                <a:ext uri="{C183D7F6-B498-43B3-948B-1728B52AA6E4}">
                  <adec:decorative xmlns:adec="http://schemas.microsoft.com/office/drawing/2017/decorative" val="1"/>
                </a:ext>
              </a:extLst>
            </p:cNvPr>
            <p:cNvGrpSpPr/>
            <p:nvPr/>
          </p:nvGrpSpPr>
          <p:grpSpPr>
            <a:xfrm>
              <a:off x="1428087" y="5337246"/>
              <a:ext cx="679912" cy="679912"/>
              <a:chOff x="1428087" y="5260736"/>
              <a:chExt cx="679912" cy="679912"/>
            </a:xfrm>
          </p:grpSpPr>
          <p:pic>
            <p:nvPicPr>
              <p:cNvPr id="82" name="Graphic 81">
                <a:extLst>
                  <a:ext uri="{FF2B5EF4-FFF2-40B4-BE49-F238E27FC236}">
                    <a16:creationId xmlns:a16="http://schemas.microsoft.com/office/drawing/2014/main" id="{6A20A2D9-A7D7-4D02-88E7-C6007544C38F}"/>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087" y="5260736"/>
                <a:ext cx="679912" cy="679912"/>
              </a:xfrm>
              <a:prstGeom prst="rect">
                <a:avLst/>
              </a:prstGeom>
            </p:spPr>
          </p:pic>
          <p:sp>
            <p:nvSpPr>
              <p:cNvPr id="6" name="TextBox 5">
                <a:extLst>
                  <a:ext uri="{FF2B5EF4-FFF2-40B4-BE49-F238E27FC236}">
                    <a16:creationId xmlns:a16="http://schemas.microsoft.com/office/drawing/2014/main" id="{8D736786-E894-4AC6-A868-BFA9869C2648}"/>
                  </a:ext>
                </a:extLst>
              </p:cNvPr>
              <p:cNvSpPr txBox="1"/>
              <p:nvPr/>
            </p:nvSpPr>
            <p:spPr>
              <a:xfrm>
                <a:off x="1485754" y="5431415"/>
                <a:ext cx="56457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DAS</a:t>
                </a:r>
              </a:p>
            </p:txBody>
          </p:sp>
        </p:grpSp>
        <p:grpSp>
          <p:nvGrpSpPr>
            <p:cNvPr id="10" name="Group 9">
              <a:extLst>
                <a:ext uri="{FF2B5EF4-FFF2-40B4-BE49-F238E27FC236}">
                  <a16:creationId xmlns:a16="http://schemas.microsoft.com/office/drawing/2014/main" id="{CDDBBA44-2882-4C03-B551-E10043BE33E3}"/>
                </a:ext>
                <a:ext uri="{C183D7F6-B498-43B3-948B-1728B52AA6E4}">
                  <adec:decorative xmlns:adec="http://schemas.microsoft.com/office/drawing/2017/decorative" val="1"/>
                </a:ext>
              </a:extLst>
            </p:cNvPr>
            <p:cNvGrpSpPr/>
            <p:nvPr/>
          </p:nvGrpSpPr>
          <p:grpSpPr>
            <a:xfrm>
              <a:off x="2393185" y="5337246"/>
              <a:ext cx="679912" cy="679912"/>
              <a:chOff x="2099577" y="5293948"/>
              <a:chExt cx="679912" cy="679912"/>
            </a:xfrm>
          </p:grpSpPr>
          <p:sp>
            <p:nvSpPr>
              <p:cNvPr id="83" name="TextBox 82">
                <a:extLst>
                  <a:ext uri="{FF2B5EF4-FFF2-40B4-BE49-F238E27FC236}">
                    <a16:creationId xmlns:a16="http://schemas.microsoft.com/office/drawing/2014/main" id="{B7CB0AEE-AF2D-4AD2-9716-2BFBA31F77E3}"/>
                  </a:ext>
                </a:extLst>
              </p:cNvPr>
              <p:cNvSpPr txBox="1"/>
              <p:nvPr/>
            </p:nvSpPr>
            <p:spPr>
              <a:xfrm>
                <a:off x="2154840" y="5464627"/>
                <a:ext cx="569387"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SAN</a:t>
                </a:r>
              </a:p>
            </p:txBody>
          </p:sp>
          <p:pic>
            <p:nvPicPr>
              <p:cNvPr id="87" name="Graphic 86">
                <a:extLst>
                  <a:ext uri="{FF2B5EF4-FFF2-40B4-BE49-F238E27FC236}">
                    <a16:creationId xmlns:a16="http://schemas.microsoft.com/office/drawing/2014/main" id="{4CD6C272-BAD8-44DA-B642-F1FB217F95E7}"/>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099577" y="5293948"/>
                <a:ext cx="679912" cy="679912"/>
              </a:xfrm>
              <a:prstGeom prst="rect">
                <a:avLst/>
              </a:prstGeom>
            </p:spPr>
          </p:pic>
        </p:grpSp>
        <p:grpSp>
          <p:nvGrpSpPr>
            <p:cNvPr id="9" name="Group 8">
              <a:extLst>
                <a:ext uri="{FF2B5EF4-FFF2-40B4-BE49-F238E27FC236}">
                  <a16:creationId xmlns:a16="http://schemas.microsoft.com/office/drawing/2014/main" id="{C3B734A9-8805-4E17-B211-2C5312ADFD0C}"/>
                </a:ext>
                <a:ext uri="{C183D7F6-B498-43B3-948B-1728B52AA6E4}">
                  <adec:decorative xmlns:adec="http://schemas.microsoft.com/office/drawing/2017/decorative" val="1"/>
                </a:ext>
              </a:extLst>
            </p:cNvPr>
            <p:cNvGrpSpPr/>
            <p:nvPr/>
          </p:nvGrpSpPr>
          <p:grpSpPr>
            <a:xfrm>
              <a:off x="3358283" y="5198571"/>
              <a:ext cx="679912" cy="818587"/>
              <a:chOff x="3358283" y="5198571"/>
              <a:chExt cx="679912" cy="818587"/>
            </a:xfrm>
          </p:grpSpPr>
          <p:grpSp>
            <p:nvGrpSpPr>
              <p:cNvPr id="7" name="Group 6">
                <a:extLst>
                  <a:ext uri="{FF2B5EF4-FFF2-40B4-BE49-F238E27FC236}">
                    <a16:creationId xmlns:a16="http://schemas.microsoft.com/office/drawing/2014/main" id="{AB9DA5F2-AF7F-4D2A-94CE-8CB86455522F}"/>
                  </a:ext>
                </a:extLst>
              </p:cNvPr>
              <p:cNvGrpSpPr/>
              <p:nvPr/>
            </p:nvGrpSpPr>
            <p:grpSpPr>
              <a:xfrm>
                <a:off x="3572260" y="5198571"/>
                <a:ext cx="251959" cy="219487"/>
                <a:chOff x="3555015" y="5198571"/>
                <a:chExt cx="251959" cy="219487"/>
              </a:xfrm>
            </p:grpSpPr>
            <p:sp>
              <p:nvSpPr>
                <p:cNvPr id="110" name="Rectangle 109">
                  <a:extLst>
                    <a:ext uri="{FF2B5EF4-FFF2-40B4-BE49-F238E27FC236}">
                      <a16:creationId xmlns:a16="http://schemas.microsoft.com/office/drawing/2014/main" id="{7DF711C3-0279-AA49-ABF0-578970E4DF1A}"/>
                    </a:ext>
                    <a:ext uri="{C183D7F6-B498-43B3-948B-1728B52AA6E4}">
                      <adec:decorative xmlns:adec="http://schemas.microsoft.com/office/drawing/2017/decorative" val="1"/>
                    </a:ext>
                  </a:extLst>
                </p:cNvPr>
                <p:cNvSpPr/>
                <p:nvPr/>
              </p:nvSpPr>
              <p:spPr>
                <a:xfrm>
                  <a:off x="3636926" y="5198571"/>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1400" dirty="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 uri="{C183D7F6-B498-43B3-948B-1728B52AA6E4}">
                      <adec:decorative xmlns:adec="http://schemas.microsoft.com/office/drawing/2017/decorative" val="1"/>
                    </a:ext>
                  </a:extLst>
                </p:cNvPr>
                <p:cNvSpPr/>
                <p:nvPr/>
              </p:nvSpPr>
              <p:spPr>
                <a:xfrm>
                  <a:off x="3555015"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1400" dirty="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 uri="{C183D7F6-B498-43B3-948B-1728B52AA6E4}">
                      <adec:decorative xmlns:adec="http://schemas.microsoft.com/office/drawing/2017/decorative" val="1"/>
                    </a:ext>
                  </a:extLst>
                </p:cNvPr>
                <p:cNvSpPr/>
                <p:nvPr/>
              </p:nvSpPr>
              <p:spPr>
                <a:xfrm>
                  <a:off x="3710297"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1400" dirty="0">
                    <a:ea typeface="Amazon Ember" panose="020B0603020204020204" pitchFamily="34" charset="0"/>
                    <a:cs typeface="Amazon Ember" panose="020B0603020204020204" pitchFamily="34" charset="0"/>
                  </a:endParaRPr>
                </a:p>
              </p:txBody>
            </p:sp>
            <p:cxnSp>
              <p:nvCxnSpPr>
                <p:cNvPr id="109" name="Straight Connector 108">
                  <a:extLst>
                    <a:ext uri="{FF2B5EF4-FFF2-40B4-BE49-F238E27FC236}">
                      <a16:creationId xmlns:a16="http://schemas.microsoft.com/office/drawing/2014/main" id="{6DFEF740-B6C7-044F-B67D-EABD31305BE6}"/>
                    </a:ext>
                    <a:ext uri="{C183D7F6-B498-43B3-948B-1728B52AA6E4}">
                      <adec:decorative xmlns:adec="http://schemas.microsoft.com/office/drawing/2017/decorative" val="1"/>
                    </a:ext>
                  </a:extLst>
                </p:cNvPr>
                <p:cNvCxnSpPr>
                  <a:stCxn id="110" idx="2"/>
                </p:cNvCxnSpPr>
                <p:nvPr/>
              </p:nvCxnSpPr>
              <p:spPr>
                <a:xfrm flipH="1">
                  <a:off x="3684259" y="5279383"/>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1336F1B-92E7-0746-A514-7C37D1D585D9}"/>
                    </a:ext>
                    <a:ext uri="{C183D7F6-B498-43B3-948B-1728B52AA6E4}">
                      <adec:decorative xmlns:adec="http://schemas.microsoft.com/office/drawing/2017/decorative" val="1"/>
                    </a:ext>
                  </a:extLst>
                </p:cNvPr>
                <p:cNvCxnSpPr/>
                <p:nvPr/>
              </p:nvCxnSpPr>
              <p:spPr>
                <a:xfrm>
                  <a:off x="3600915" y="5308002"/>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 uri="{C183D7F6-B498-43B3-948B-1728B52AA6E4}">
                      <adec:decorative xmlns:adec="http://schemas.microsoft.com/office/drawing/2017/decorative" val="1"/>
                    </a:ext>
                  </a:extLst>
                </p:cNvPr>
                <p:cNvCxnSpPr>
                  <a:stCxn id="111" idx="0"/>
                </p:cNvCxnSpPr>
                <p:nvPr/>
              </p:nvCxnSpPr>
              <p:spPr>
                <a:xfrm flipH="1" flipV="1">
                  <a:off x="3603296" y="5308002"/>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 uri="{C183D7F6-B498-43B3-948B-1728B52AA6E4}">
                      <adec:decorative xmlns:adec="http://schemas.microsoft.com/office/drawing/2017/decorative" val="1"/>
                    </a:ext>
                  </a:extLst>
                </p:cNvPr>
                <p:cNvCxnSpPr>
                  <a:stCxn id="112" idx="0"/>
                </p:cNvCxnSpPr>
                <p:nvPr/>
              </p:nvCxnSpPr>
              <p:spPr>
                <a:xfrm flipH="1" flipV="1">
                  <a:off x="3758077" y="5308002"/>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548CA28B-C59B-4E58-B2D2-E589A6DA9A5B}"/>
                  </a:ext>
                </a:extLst>
              </p:cNvPr>
              <p:cNvGrpSpPr/>
              <p:nvPr/>
            </p:nvGrpSpPr>
            <p:grpSpPr>
              <a:xfrm>
                <a:off x="3358283" y="5337246"/>
                <a:ext cx="679912" cy="679912"/>
                <a:chOff x="3358283" y="5337246"/>
                <a:chExt cx="679912" cy="679912"/>
              </a:xfrm>
            </p:grpSpPr>
            <p:sp>
              <p:nvSpPr>
                <p:cNvPr id="86" name="TextBox 85">
                  <a:extLst>
                    <a:ext uri="{FF2B5EF4-FFF2-40B4-BE49-F238E27FC236}">
                      <a16:creationId xmlns:a16="http://schemas.microsoft.com/office/drawing/2014/main" id="{5A9CC442-B2AE-4DB8-B224-D4B799D66C91}"/>
                    </a:ext>
                  </a:extLst>
                </p:cNvPr>
                <p:cNvSpPr txBox="1"/>
                <p:nvPr/>
              </p:nvSpPr>
              <p:spPr>
                <a:xfrm>
                  <a:off x="3413546" y="5507925"/>
                  <a:ext cx="569387"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NAS</a:t>
                  </a:r>
                </a:p>
              </p:txBody>
            </p:sp>
            <p:pic>
              <p:nvPicPr>
                <p:cNvPr id="88" name="Graphic 87">
                  <a:extLst>
                    <a:ext uri="{FF2B5EF4-FFF2-40B4-BE49-F238E27FC236}">
                      <a16:creationId xmlns:a16="http://schemas.microsoft.com/office/drawing/2014/main" id="{DD619C65-1374-459B-BA78-1004811DCD12}"/>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358283" y="5337246"/>
                  <a:ext cx="679912" cy="679912"/>
                </a:xfrm>
                <a:prstGeom prst="rect">
                  <a:avLst/>
                </a:prstGeom>
              </p:spPr>
            </p:pic>
          </p:grpSp>
        </p:grpSp>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a:xfrm>
            <a:off x="419100" y="6356350"/>
            <a:ext cx="4616707" cy="365125"/>
          </a:xfrm>
        </p:spPr>
        <p:txBody>
          <a:bodyPr rtlCol="0"/>
          <a:lstStyle/>
          <a:p>
            <a:pPr rtl="0"/>
            <a:r>
              <a:rPr lang="pt-BR" dirty="0">
                <a:latin typeface="+mn-lt"/>
              </a:rPr>
              <a:t>© 2019 </a:t>
            </a:r>
            <a:r>
              <a:rPr lang="pt-BR" dirty="0" err="1">
                <a:latin typeface="+mn-lt"/>
              </a:rPr>
              <a:t>Amazon</a:t>
            </a:r>
            <a:r>
              <a:rPr lang="pt-BR" dirty="0">
                <a:latin typeface="+mn-lt"/>
              </a:rPr>
              <a:t> Web Services, Inc. ou suas afiliadas. Todos os direitos reservados.</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12</a:t>
            </a:fld>
            <a:endParaRPr lang="en-US" dirty="0">
              <a:latin typeface="+mn-lt"/>
            </a:endParaRPr>
          </a:p>
        </p:txBody>
      </p:sp>
    </p:spTree>
    <p:custDataLst>
      <p:tags r:id="rId1"/>
    </p:custDataLst>
    <p:extLst>
      <p:ext uri="{BB962C8B-B14F-4D97-AF65-F5344CB8AC3E}">
        <p14:creationId xmlns:p14="http://schemas.microsoft.com/office/powerpoint/2010/main" val="67855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1</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rtlCol="0"/>
          <a:lstStyle/>
          <a:p>
            <a:pPr rtl="0"/>
            <a:r>
              <a:rPr lang="pt-BR" sz="2200" dirty="0"/>
              <a:t>O termo “computação em nuvem” se refere à entrega de recursos de TI sob demanda por meio da Internet, com pagamento conforme o uso.</a:t>
            </a:r>
          </a:p>
          <a:p>
            <a:pPr rtl="0"/>
            <a:r>
              <a:rPr lang="pt-BR" sz="2200" dirty="0"/>
              <a:t>A computação em nuvem permite pensar em sua infraestrutura (e usá-la) como software.</a:t>
            </a:r>
          </a:p>
          <a:p>
            <a:pPr rtl="0"/>
            <a:r>
              <a:rPr lang="pt-BR" sz="2200" dirty="0"/>
              <a:t>Existem três modelos de serviços em nuvem: </a:t>
            </a:r>
            <a:r>
              <a:rPr lang="pt-BR" sz="2200" dirty="0" err="1"/>
              <a:t>IaaS</a:t>
            </a:r>
            <a:r>
              <a:rPr lang="pt-BR" sz="2200" dirty="0"/>
              <a:t>, </a:t>
            </a:r>
            <a:r>
              <a:rPr lang="pt-BR" sz="2200" dirty="0" err="1"/>
              <a:t>PaaS</a:t>
            </a:r>
            <a:r>
              <a:rPr lang="pt-BR" sz="2200" dirty="0"/>
              <a:t> e </a:t>
            </a:r>
            <a:r>
              <a:rPr lang="pt-BR" sz="2200" dirty="0" err="1"/>
              <a:t>SaaS</a:t>
            </a:r>
            <a:r>
              <a:rPr lang="pt-BR" sz="2200" dirty="0"/>
              <a:t>.</a:t>
            </a:r>
          </a:p>
          <a:p>
            <a:pPr rtl="0"/>
            <a:r>
              <a:rPr lang="pt-BR" sz="2200" dirty="0"/>
              <a:t>Existem três modelos de implantação em nuvem: nuvem, híbrida e no local (ou nuvem privada).</a:t>
            </a:r>
          </a:p>
          <a:p>
            <a:pPr rtl="0"/>
            <a:r>
              <a:rPr lang="pt-BR" sz="2200" dirty="0"/>
              <a:t>Praticamente tudo o que você pode implementar com a TI tradicional também pode implementar como um serviço de computação em nuvem da AWS.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13</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a:xfrm>
            <a:off x="7246189" y="6356350"/>
            <a:ext cx="4526711"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rtlCol="0"/>
          <a:lstStyle/>
          <a:p>
            <a:pPr rtl="0"/>
            <a:r>
              <a:rPr lang="pt-BR"/>
              <a:t>Módulo 1: Visão geral dos conceitos de nuvem</a:t>
            </a:r>
          </a:p>
        </p:txBody>
      </p:sp>
      <p:sp>
        <p:nvSpPr>
          <p:cNvPr id="2" name="Title 1"/>
          <p:cNvSpPr>
            <a:spLocks noGrp="1"/>
          </p:cNvSpPr>
          <p:nvPr>
            <p:ph type="title"/>
          </p:nvPr>
        </p:nvSpPr>
        <p:spPr/>
        <p:txBody>
          <a:bodyPr rtlCol="0">
            <a:noAutofit/>
          </a:bodyPr>
          <a:lstStyle/>
          <a:p>
            <a:pPr rtl="0"/>
            <a:r>
              <a:rPr lang="pt-BR" sz="4000"/>
              <a:t>Seção 2: Vantagens da computação em nuvem</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a:xfrm>
            <a:off x="419100" y="6356350"/>
            <a:ext cx="4428945"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41314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182100" cy="474119"/>
          </a:xfrm>
        </p:spPr>
        <p:txBody>
          <a:bodyPr rtlCol="0"/>
          <a:lstStyle/>
          <a:p>
            <a:pPr rtl="0"/>
            <a:r>
              <a:rPr lang="pt-BR" sz="3600"/>
              <a:t>Troque despesas de capital por despesas variáveis</a:t>
            </a:r>
          </a:p>
        </p:txBody>
      </p:sp>
      <p:grpSp>
        <p:nvGrpSpPr>
          <p:cNvPr id="12" name="Group 11" descr="Pot filled with gold coins.">
            <a:extLst>
              <a:ext uri="{FF2B5EF4-FFF2-40B4-BE49-F238E27FC236}">
                <a16:creationId xmlns:a16="http://schemas.microsoft.com/office/drawing/2014/main" id="{76B4AAD5-0608-4790-8E66-2A192AA356DE}"/>
              </a:ext>
              <a:ext uri="{C183D7F6-B498-43B3-948B-1728B52AA6E4}">
                <adec:decorative xmlns:adec="http://schemas.microsoft.com/office/drawing/2017/decorative" val="0"/>
              </a:ext>
            </a:extLst>
          </p:cNvPr>
          <p:cNvGrpSpPr/>
          <p:nvPr/>
        </p:nvGrpSpPr>
        <p:grpSpPr>
          <a:xfrm>
            <a:off x="1849364" y="1662877"/>
            <a:ext cx="2827791" cy="3008062"/>
            <a:chOff x="1849364" y="1662877"/>
            <a:chExt cx="2827791" cy="3008062"/>
          </a:xfrm>
        </p:grpSpPr>
        <p:pic>
          <p:nvPicPr>
            <p:cNvPr id="8" name="Picture 7" descr="Black pot labeled Capital that is filled with gold coins.">
              <a:extLs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849364" y="1662877"/>
              <a:ext cx="2827791" cy="3008062"/>
            </a:xfrm>
            <a:prstGeom prst="rect">
              <a:avLst/>
            </a:prstGeom>
          </p:spPr>
        </p:pic>
        <p:sp>
          <p:nvSpPr>
            <p:cNvPr id="6" name="TextBox 5"/>
            <p:cNvSpPr txBox="1"/>
            <p:nvPr/>
          </p:nvSpPr>
          <p:spPr>
            <a:xfrm>
              <a:off x="2850743" y="2677641"/>
              <a:ext cx="1672574" cy="738664"/>
            </a:xfrm>
            <a:prstGeom prst="rect">
              <a:avLst/>
            </a:prstGeom>
            <a:noFill/>
          </p:spPr>
          <p:txBody>
            <a:bodyPr wrap="none" lIns="182880" tIns="146304" rIns="182880" bIns="146304" rtlCol="0">
              <a:spAutoFit/>
            </a:bodyPr>
            <a:lstStyle/>
            <a:p>
              <a:pPr rtl="0">
                <a:lnSpc>
                  <a:spcPct val="90000"/>
                </a:lnSpc>
                <a:spcAft>
                  <a:spcPts val="1800"/>
                </a:spcAft>
              </a:pPr>
              <a:r>
                <a:rPr lang="pt-BR" sz="3200" dirty="0">
                  <a:solidFill>
                    <a:schemeClr val="bg1"/>
                  </a:solidFill>
                </a:rPr>
                <a:t>Capital</a:t>
              </a:r>
            </a:p>
          </p:txBody>
        </p:sp>
      </p:grpSp>
      <p:sp>
        <p:nvSpPr>
          <p:cNvPr id="20" name="Content Placeholder 19"/>
          <p:cNvSpPr>
            <a:spLocks noGrp="1"/>
          </p:cNvSpPr>
          <p:nvPr>
            <p:ph idx="4294967295"/>
          </p:nvPr>
        </p:nvSpPr>
        <p:spPr>
          <a:xfrm>
            <a:off x="1123309" y="4656897"/>
            <a:ext cx="427990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p>
            <a:pPr marL="0" indent="0" algn="ctr" rtl="0">
              <a:spcAft>
                <a:spcPts val="600"/>
              </a:spcAft>
              <a:buClr>
                <a:srgbClr val="FF9900"/>
              </a:buClr>
              <a:buSzPct val="75000"/>
              <a:buFont typeface="Wingdings" panose="05000000000000000000" pitchFamily="2" charset="2"/>
              <a:buNone/>
            </a:pPr>
            <a:r>
              <a:rPr lang="pt-BR">
                <a:solidFill>
                  <a:schemeClr val="tx1"/>
                </a:solidFill>
                <a:latin typeface="Amazon Ember Light" charset="0"/>
                <a:ea typeface="Amazon Ember Light" charset="0"/>
                <a:cs typeface="Amazon Ember Light" charset="0"/>
              </a:rPr>
              <a:t>Investimento em datacenter com base em previsões</a:t>
            </a:r>
          </a:p>
        </p:txBody>
      </p:sp>
      <p:pic>
        <p:nvPicPr>
          <p:cNvPr id="5" name="Picture 4" descr="Stop watch."/>
          <p:cNvPicPr>
            <a:picLocks noChangeAspect="1"/>
          </p:cNvPicPr>
          <p:nvPr/>
        </p:nvPicPr>
        <p:blipFill>
          <a:blip r:embed="rId5"/>
          <a:stretch>
            <a:fillRect/>
          </a:stretch>
        </p:blipFill>
        <p:spPr>
          <a:xfrm>
            <a:off x="7725605" y="1713845"/>
            <a:ext cx="2318279" cy="2787729"/>
          </a:xfrm>
          <a:prstGeom prst="rect">
            <a:avLst/>
          </a:prstGeom>
        </p:spPr>
      </p:pic>
      <p:sp>
        <p:nvSpPr>
          <p:cNvPr id="33" name="Content Placeholder 19"/>
          <p:cNvSpPr txBox="1">
            <a:spLocks/>
          </p:cNvSpPr>
          <p:nvPr/>
        </p:nvSpPr>
        <p:spPr>
          <a:xfrm>
            <a:off x="6866456" y="4657882"/>
            <a:ext cx="4220644"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pPr rtl="0"/>
            <a:r>
              <a:rPr lang="pt-BR"/>
              <a:t>Pague somente pelo que consumir</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a:xfrm>
            <a:off x="419100" y="6356350"/>
            <a:ext cx="4532462"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9" name="Slide Number Placeholder 8">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237922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Grande economia de escala</a:t>
            </a:r>
          </a:p>
        </p:txBody>
      </p:sp>
      <p:sp>
        <p:nvSpPr>
          <p:cNvPr id="11" name="TextBox 10">
            <a:extLst>
              <a:ext uri="{FF2B5EF4-FFF2-40B4-BE49-F238E27FC236}">
                <a16:creationId xmlns:a16="http://schemas.microsoft.com/office/drawing/2014/main" id="{832D0C5A-2561-4872-B265-F31C8F633E81}"/>
              </a:ext>
            </a:extLst>
          </p:cNvPr>
          <p:cNvSpPr txBox="1"/>
          <p:nvPr/>
        </p:nvSpPr>
        <p:spPr>
          <a:xfrm>
            <a:off x="270185" y="1311015"/>
            <a:ext cx="11183674" cy="954107"/>
          </a:xfrm>
          <a:prstGeom prst="rect">
            <a:avLst/>
          </a:prstGeom>
          <a:noFill/>
        </p:spPr>
        <p:txBody>
          <a:bodyPr wrap="square" rtlCol="0">
            <a:spAutoFit/>
          </a:bodyPr>
          <a:lstStyle/>
          <a:p>
            <a:pPr algn="ct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Devido ao uso agregado de todos os clientes, a AWS pode proporcionar grande economia de escala e repassar os descontos para os clientes.</a:t>
            </a:r>
          </a:p>
        </p:txBody>
      </p:sp>
      <p:grpSp>
        <p:nvGrpSpPr>
          <p:cNvPr id="4" name="Group 3">
            <a:extLst>
              <a:ext uri="{FF2B5EF4-FFF2-40B4-BE49-F238E27FC236}">
                <a16:creationId xmlns:a16="http://schemas.microsoft.com/office/drawing/2014/main" id="{5B033288-9558-4D21-9839-BF0153BCF73C}"/>
              </a:ext>
              <a:ext uri="{C183D7F6-B498-43B3-948B-1728B52AA6E4}">
                <adec:decorative xmlns:adec="http://schemas.microsoft.com/office/drawing/2017/decorative" val="1"/>
              </a:ext>
            </a:extLst>
          </p:cNvPr>
          <p:cNvGrpSpPr/>
          <p:nvPr/>
        </p:nvGrpSpPr>
        <p:grpSpPr>
          <a:xfrm>
            <a:off x="1852172" y="2891321"/>
            <a:ext cx="3702948" cy="2946625"/>
            <a:chOff x="1852172" y="2891321"/>
            <a:chExt cx="3702948" cy="2946625"/>
          </a:xfrm>
        </p:grpSpPr>
        <p:sp>
          <p:nvSpPr>
            <p:cNvPr id="17" name="Rectangle 16">
              <a:extLst>
                <a:ext uri="{FF2B5EF4-FFF2-40B4-BE49-F238E27FC236}">
                  <a16:creationId xmlns:a16="http://schemas.microsoft.com/office/drawing/2014/main" id="{CD792260-E20D-D048-9DB0-9B1D4017BF0D}"/>
                </a:ext>
              </a:extLst>
            </p:cNvPr>
            <p:cNvSpPr/>
            <p:nvPr/>
          </p:nvSpPr>
          <p:spPr>
            <a:xfrm>
              <a:off x="1852172" y="2891321"/>
              <a:ext cx="3702948" cy="294662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2800">
                  <a:solidFill>
                    <a:schemeClr val="tx1"/>
                  </a:solidFill>
                </a:rPr>
                <a:t>Nuvem AWS</a:t>
              </a:r>
            </a:p>
          </p:txBody>
        </p:sp>
        <p:sp>
          <p:nvSpPr>
            <p:cNvPr id="10" name="TextBox 9"/>
            <p:cNvSpPr txBox="1"/>
            <p:nvPr/>
          </p:nvSpPr>
          <p:spPr>
            <a:xfrm>
              <a:off x="2245555" y="4133801"/>
              <a:ext cx="2916183" cy="461665"/>
            </a:xfrm>
            <a:prstGeom prst="rect">
              <a:avLst/>
            </a:prstGeom>
            <a:noFill/>
          </p:spPr>
          <p:txBody>
            <a:bodyPr wrap="none" rtlCol="0">
              <a:spAutoFit/>
            </a:bodyPr>
            <a:lstStyle/>
            <a:p>
              <a:pPr rtl="0"/>
              <a:r>
                <a:rPr lang="pt-BR" sz="2400" b="1">
                  <a:latin typeface="Amazon Ember" panose="02000000000000000000" pitchFamily="2" charset="0"/>
                  <a:ea typeface="Amazon Ember" panose="02000000000000000000" pitchFamily="2" charset="0"/>
                </a:rPr>
                <a:t>Economia de escala</a:t>
              </a:r>
            </a:p>
          </p:txBody>
        </p:sp>
        <p:pic>
          <p:nvPicPr>
            <p:cNvPr id="18" name="Graphic 17">
              <a:extLst>
                <a:ext uri="{FF2B5EF4-FFF2-40B4-BE49-F238E27FC236}">
                  <a16:creationId xmlns:a16="http://schemas.microsoft.com/office/drawing/2014/main" id="{79D7682D-F13B-4324-95F3-7A058BD712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2172" y="2891321"/>
              <a:ext cx="548640" cy="548640"/>
            </a:xfrm>
            <a:prstGeom prst="rect">
              <a:avLst/>
            </a:prstGeom>
          </p:spPr>
        </p:pic>
      </p:grpSp>
      <p:sp>
        <p:nvSpPr>
          <p:cNvPr id="14" name="TextBox 13"/>
          <p:cNvSpPr txBox="1"/>
          <p:nvPr/>
        </p:nvSpPr>
        <p:spPr>
          <a:xfrm>
            <a:off x="5803906" y="4084419"/>
            <a:ext cx="1109599" cy="400110"/>
          </a:xfrm>
          <a:prstGeom prst="rect">
            <a:avLst/>
          </a:prstGeom>
          <a:noFill/>
        </p:spPr>
        <p:txBody>
          <a:bodyPr wrap="none" rtlCol="0">
            <a:spAutoFit/>
          </a:bodyPr>
          <a:lstStyle>
            <a:defPPr>
              <a:defRPr lang="en-US"/>
            </a:defPPr>
            <a:lvl1pPr>
              <a:defRPr b="1">
                <a:latin typeface="Amazon Ember" panose="02000000000000000000" pitchFamily="2" charset="0"/>
                <a:ea typeface="Amazon Ember" panose="02000000000000000000" pitchFamily="2" charset="0"/>
              </a:defRPr>
            </a:lvl1pPr>
          </a:lstStyle>
          <a:p>
            <a:pPr rtl="0"/>
            <a:r>
              <a:rPr lang="pt-BR" sz="2000" dirty="0"/>
              <a:t>Descontos</a:t>
            </a:r>
            <a:endParaRPr lang="en-US" dirty="0"/>
          </a:p>
        </p:txBody>
      </p:sp>
      <p:cxnSp>
        <p:nvCxnSpPr>
          <p:cNvPr id="13" name="Straight Arrow Connector 12" descr="Right-pointing arrow showing savings that are passed on to customer from AWS economies of scale."/>
          <p:cNvCxnSpPr/>
          <p:nvPr/>
        </p:nvCxnSpPr>
        <p:spPr>
          <a:xfrm>
            <a:off x="5614131" y="4436201"/>
            <a:ext cx="1789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descr="You pay only for the services you use.">
            <a:extLst>
              <a:ext uri="{FF2B5EF4-FFF2-40B4-BE49-F238E27FC236}">
                <a16:creationId xmlns:a16="http://schemas.microsoft.com/office/drawing/2014/main" id="{F196ADCD-E1AA-4D99-B623-0B983E9CBE57}"/>
              </a:ext>
            </a:extLst>
          </p:cNvPr>
          <p:cNvGrpSpPr/>
          <p:nvPr/>
        </p:nvGrpSpPr>
        <p:grpSpPr>
          <a:xfrm>
            <a:off x="7559031" y="2886997"/>
            <a:ext cx="4215331" cy="3488311"/>
            <a:chOff x="7559031" y="2886997"/>
            <a:chExt cx="4215331" cy="3488311"/>
          </a:xfrm>
        </p:grpSpPr>
        <p:pic>
          <p:nvPicPr>
            <p:cNvPr id="3" name="Picture 2" descr="Outline of a person.">
              <a:extLs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861" y="3787807"/>
              <a:ext cx="2587501" cy="2587501"/>
            </a:xfrm>
            <a:prstGeom prst="rect">
              <a:avLst/>
            </a:prstGeom>
          </p:spPr>
        </p:pic>
        <p:pic>
          <p:nvPicPr>
            <p:cNvPr id="15" name="Picture 14" descr="Bill showing line items of services used and the total.">
              <a:extLs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rot="900000">
              <a:off x="7559031" y="2886997"/>
              <a:ext cx="2177127" cy="2715471"/>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914300">
              <a:off x="7836943" y="4203981"/>
              <a:ext cx="1274174" cy="1274174"/>
            </a:xfrm>
            <a:prstGeom prst="rect">
              <a:avLst/>
            </a:prstGeom>
          </p:spPr>
        </p:pic>
      </p:gr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4446198"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16</a:t>
            </a:fld>
            <a:endParaRPr lang="en-US" dirty="0"/>
          </a:p>
        </p:txBody>
      </p:sp>
      <p:sp>
        <p:nvSpPr>
          <p:cNvPr id="6" name="TextBox 5"/>
          <p:cNvSpPr txBox="1"/>
          <p:nvPr/>
        </p:nvSpPr>
        <p:spPr>
          <a:xfrm rot="1009318">
            <a:off x="8537995" y="2975772"/>
            <a:ext cx="983411" cy="369332"/>
          </a:xfrm>
          <a:prstGeom prst="rect">
            <a:avLst/>
          </a:prstGeom>
          <a:solidFill>
            <a:schemeClr val="bg1"/>
          </a:solidFill>
        </p:spPr>
        <p:txBody>
          <a:bodyPr wrap="square" rtlCol="0">
            <a:spAutoFit/>
          </a:bodyPr>
          <a:lstStyle/>
          <a:p>
            <a:r>
              <a:rPr lang="pt-BR" b="1" dirty="0">
                <a:solidFill>
                  <a:srgbClr val="E3740E"/>
                </a:solidFill>
              </a:rPr>
              <a:t>Fatura</a:t>
            </a:r>
            <a:endParaRPr lang="en-US" b="1" dirty="0" err="1">
              <a:solidFill>
                <a:srgbClr val="E3740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TextBox 18"/>
          <p:cNvSpPr txBox="1"/>
          <p:nvPr/>
        </p:nvSpPr>
        <p:spPr>
          <a:xfrm rot="1009318">
            <a:off x="7778411" y="3397729"/>
            <a:ext cx="1958865" cy="523220"/>
          </a:xfrm>
          <a:prstGeom prst="rect">
            <a:avLst/>
          </a:prstGeom>
          <a:solidFill>
            <a:schemeClr val="bg1"/>
          </a:solidFill>
        </p:spPr>
        <p:txBody>
          <a:bodyPr wrap="square" rtlCol="0">
            <a:spAutoFit/>
          </a:bodyPr>
          <a:lstStyle/>
          <a:p>
            <a:r>
              <a:rPr lang="pt-BR" sz="1400" b="1" dirty="0"/>
              <a:t>Serviços usados……..</a:t>
            </a:r>
          </a:p>
          <a:p>
            <a:r>
              <a:rPr lang="pt-BR" sz="1400" b="1" dirty="0"/>
              <a:t>Total………..</a:t>
            </a:r>
            <a:endParaRPr lang="en-US" sz="1400" b="1" dirty="0" err="1">
              <a:solidFill>
                <a:srgbClr val="E3740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712051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9969" y="2100650"/>
            <a:ext cx="3328686" cy="2355046"/>
          </a:xfrm>
          <a:prstGeom prst="rect">
            <a:avLst/>
          </a:prstGeom>
        </p:spPr>
      </p:pic>
      <p:sp>
        <p:nvSpPr>
          <p:cNvPr id="38" name="Title 37"/>
          <p:cNvSpPr>
            <a:spLocks noGrp="1"/>
          </p:cNvSpPr>
          <p:nvPr>
            <p:ph type="title"/>
          </p:nvPr>
        </p:nvSpPr>
        <p:spPr/>
        <p:txBody>
          <a:bodyPr rtlCol="0"/>
          <a:lstStyle/>
          <a:p>
            <a:pPr rtl="0"/>
            <a:r>
              <a:rPr lang="pt-BR"/>
              <a:t>Pare de tentar adivinhar a capacidade</a:t>
            </a:r>
          </a:p>
        </p:txBody>
      </p:sp>
      <p:grpSp>
        <p:nvGrpSpPr>
          <p:cNvPr id="4" name="Group 3" descr="Illustration of idle servers due to overestimated capacity."/>
          <p:cNvGrpSpPr/>
          <p:nvPr/>
        </p:nvGrpSpPr>
        <p:grpSpPr>
          <a:xfrm>
            <a:off x="439946" y="2370922"/>
            <a:ext cx="3172317" cy="2194560"/>
            <a:chOff x="439946" y="2150199"/>
            <a:chExt cx="3172317" cy="2194560"/>
          </a:xfrm>
        </p:grpSpPr>
        <p:pic>
          <p:nvPicPr>
            <p:cNvPr id="6" name="Picture 5" descr="Cartoon of servers."/>
            <p:cNvPicPr>
              <a:picLocks noChangeAspect="1"/>
            </p:cNvPicPr>
            <p:nvPr/>
          </p:nvPicPr>
          <p:blipFill>
            <a:blip r:embed="rId5"/>
            <a:stretch>
              <a:fillRect/>
            </a:stretch>
          </p:blipFill>
          <p:spPr>
            <a:xfrm>
              <a:off x="830370" y="2150199"/>
              <a:ext cx="2781893" cy="2194560"/>
            </a:xfrm>
            <a:prstGeom prst="rect">
              <a:avLst/>
            </a:prstGeom>
          </p:spPr>
        </p:pic>
        <p:pic>
          <p:nvPicPr>
            <p:cNvPr id="3" name="Picture 2" descr="A thermometer showing a cold temperature."/>
            <p:cNvPicPr>
              <a:picLocks noChangeAspect="1"/>
            </p:cNvPicPr>
            <p:nvPr/>
          </p:nvPicPr>
          <p:blipFill>
            <a:blip r:embed="rId6"/>
            <a:stretch>
              <a:fillRect/>
            </a:stretch>
          </p:blipFill>
          <p:spPr>
            <a:xfrm>
              <a:off x="439946" y="2463631"/>
              <a:ext cx="1567696" cy="1567696"/>
            </a:xfrm>
            <a:prstGeom prst="rect">
              <a:avLst/>
            </a:prstGeom>
          </p:spPr>
        </p:pic>
      </p:grpSp>
      <p:sp>
        <p:nvSpPr>
          <p:cNvPr id="20" name="Content Placeholder 19"/>
          <p:cNvSpPr>
            <a:spLocks noGrp="1"/>
          </p:cNvSpPr>
          <p:nvPr>
            <p:ph idx="4294967295"/>
          </p:nvPr>
        </p:nvSpPr>
        <p:spPr>
          <a:xfrm>
            <a:off x="763991" y="4573648"/>
            <a:ext cx="291465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92500" lnSpcReduction="20000"/>
          </a:bodyPr>
          <a:lstStyle/>
          <a:p>
            <a:pPr marL="0" indent="0" algn="ctr" rtl="0">
              <a:spcAft>
                <a:spcPts val="600"/>
              </a:spcAft>
              <a:buClr>
                <a:srgbClr val="FF9900"/>
              </a:buClr>
              <a:buSzPct val="75000"/>
              <a:buFont typeface="Wingdings" panose="05000000000000000000" pitchFamily="2" charset="2"/>
              <a:buNone/>
            </a:pPr>
            <a:r>
              <a:rPr lang="pt-BR">
                <a:solidFill>
                  <a:schemeClr val="tx1"/>
                </a:solidFill>
                <a:latin typeface="Amazon Ember Light" charset="0"/>
                <a:ea typeface="Amazon Ember Light" charset="0"/>
                <a:cs typeface="Amazon Ember Light" charset="0"/>
              </a:rPr>
              <a:t>Capacidade do servidor superestimada</a:t>
            </a:r>
          </a:p>
        </p:txBody>
      </p:sp>
      <p:pic>
        <p:nvPicPr>
          <p:cNvPr id="2" name="Picture 1" descr="Cartoon of hot servers and a thermometer showing a hot temperature."/>
          <p:cNvPicPr>
            <a:picLocks noChangeAspect="1"/>
          </p:cNvPicPr>
          <p:nvPr/>
        </p:nvPicPr>
        <p:blipFill>
          <a:blip r:embed="rId7"/>
          <a:stretch>
            <a:fillRect/>
          </a:stretch>
        </p:blipFill>
        <p:spPr>
          <a:xfrm>
            <a:off x="4062627" y="1698152"/>
            <a:ext cx="2802518" cy="2910462"/>
          </a:xfrm>
          <a:prstGeom prst="rect">
            <a:avLst/>
          </a:prstGeom>
        </p:spPr>
      </p:pic>
      <p:sp>
        <p:nvSpPr>
          <p:cNvPr id="13" name="Content Placeholder 19"/>
          <p:cNvSpPr txBox="1">
            <a:spLocks/>
          </p:cNvSpPr>
          <p:nvPr/>
        </p:nvSpPr>
        <p:spPr>
          <a:xfrm>
            <a:off x="3949870" y="4574411"/>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92500" lnSpcReduction="20000"/>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pPr rtl="0"/>
            <a:r>
              <a:rPr lang="pt-BR"/>
              <a:t>Capacidade do servidor subestimada</a:t>
            </a:r>
          </a:p>
        </p:txBody>
      </p:sp>
      <p:grpSp>
        <p:nvGrpSpPr>
          <p:cNvPr id="11" name="Group 10" descr="instances running over time tracks with application demand over time.">
            <a:extLst>
              <a:ext uri="{FF2B5EF4-FFF2-40B4-BE49-F238E27FC236}">
                <a16:creationId xmlns:a16="http://schemas.microsoft.com/office/drawing/2014/main" id="{C16C7A5E-11A3-4D88-A672-F0F5DF9E6267}"/>
              </a:ext>
            </a:extLst>
          </p:cNvPr>
          <p:cNvGrpSpPr/>
          <p:nvPr/>
        </p:nvGrpSpPr>
        <p:grpSpPr>
          <a:xfrm>
            <a:off x="7922068" y="1847742"/>
            <a:ext cx="3389884" cy="2359514"/>
            <a:chOff x="7922068" y="1888932"/>
            <a:chExt cx="3389884" cy="2359514"/>
          </a:xfrm>
        </p:grpSpPr>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2068" y="2011017"/>
              <a:ext cx="3101482" cy="2194299"/>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6949" y="1888932"/>
              <a:ext cx="3335003" cy="2359514"/>
            </a:xfrm>
            <a:prstGeom prst="rect">
              <a:avLst/>
            </a:prstGeom>
          </p:spPr>
        </p:pic>
      </p:grpSp>
      <p:sp>
        <p:nvSpPr>
          <p:cNvPr id="14" name="Content Placeholder 19"/>
          <p:cNvSpPr txBox="1">
            <a:spLocks/>
          </p:cNvSpPr>
          <p:nvPr/>
        </p:nvSpPr>
        <p:spPr>
          <a:xfrm>
            <a:off x="8090292"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pPr rtl="0"/>
            <a:r>
              <a:rPr lang="pt-BR"/>
              <a:t>Escalabilidade sob demanda</a:t>
            </a:r>
            <a:endParaRPr lang="en-US" dirty="0"/>
          </a:p>
        </p:txBody>
      </p:sp>
      <p:sp>
        <p:nvSpPr>
          <p:cNvPr id="7" name="Footer Placeholder 6">
            <a:extLst>
              <a:ext uri="{C183D7F6-B498-43B3-948B-1728B52AA6E4}">
                <adec:decorative xmlns:adec="http://schemas.microsoft.com/office/drawing/2017/decorative" val="1"/>
              </a:ext>
            </a:extLst>
          </p:cNvPr>
          <p:cNvSpPr>
            <a:spLocks noGrp="1"/>
          </p:cNvSpPr>
          <p:nvPr>
            <p:ph type="ftr" sz="quarter" idx="3"/>
          </p:nvPr>
        </p:nvSpPr>
        <p:spPr>
          <a:xfrm>
            <a:off x="419100" y="6356350"/>
            <a:ext cx="4334055"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10" name="Slide Number Placeholder 9">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199816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Aumente a velocidade e a agilidade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00000">
            <a:off x="2103145" y="2074288"/>
            <a:ext cx="2106123" cy="2529917"/>
          </a:xfrm>
          <a:prstGeom prst="rect">
            <a:avLst/>
          </a:prstGeom>
          <a:ln>
            <a:solidFill>
              <a:schemeClr val="tx1"/>
            </a:solidFill>
          </a:ln>
          <a:effectLst>
            <a:outerShdw blurRad="50800" dist="38100" dir="2700000" algn="tl" rotWithShape="0">
              <a:prstClr val="black">
                <a:alpha val="40000"/>
              </a:prstClr>
            </a:outerShdw>
          </a:effectLst>
        </p:spPr>
      </p:pic>
      <p:sp>
        <p:nvSpPr>
          <p:cNvPr id="20" name="Content Placeholder 19"/>
          <p:cNvSpPr>
            <a:spLocks noGrp="1"/>
          </p:cNvSpPr>
          <p:nvPr>
            <p:ph idx="4294967295"/>
          </p:nvPr>
        </p:nvSpPr>
        <p:spPr>
          <a:xfrm>
            <a:off x="809893" y="4958984"/>
            <a:ext cx="4830763" cy="941387"/>
          </a:xfr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p>
            <a:pPr marL="0" indent="0" algn="ctr" defTabSz="914400" rtl="0">
              <a:spcBef>
                <a:spcPts val="1000"/>
              </a:spcBef>
              <a:spcAft>
                <a:spcPts val="600"/>
              </a:spcAft>
              <a:buClr>
                <a:srgbClr val="FF9900"/>
              </a:buClr>
              <a:buSzPct val="75000"/>
              <a:buNone/>
            </a:pPr>
            <a:r>
              <a:rPr lang="pt-BR" i="1">
                <a:solidFill>
                  <a:schemeClr val="tx1"/>
                </a:solidFill>
                <a:latin typeface="Amazon Ember Light" charset="0"/>
                <a:ea typeface="Amazon Ember Light" charset="0"/>
                <a:cs typeface="Amazon Ember Light" charset="0"/>
              </a:rPr>
              <a:t>Semanas</a:t>
            </a:r>
            <a:r>
              <a:rPr lang="pt-BR">
                <a:solidFill>
                  <a:schemeClr val="tx1"/>
                </a:solidFill>
                <a:latin typeface="Amazon Ember Light" charset="0"/>
                <a:ea typeface="Amazon Ember Light" charset="0"/>
                <a:cs typeface="Amazon Ember Light" charset="0"/>
              </a:rPr>
              <a:t> para obter os recursos desejados</a:t>
            </a:r>
          </a:p>
        </p:txBody>
      </p:sp>
      <p:grpSp>
        <p:nvGrpSpPr>
          <p:cNvPr id="4" name="Group 3" descr="Hand cursor on a blue button that says launch.">
            <a:extLst>
              <a:ext uri="{FF2B5EF4-FFF2-40B4-BE49-F238E27FC236}">
                <a16:creationId xmlns:a16="http://schemas.microsoft.com/office/drawing/2014/main" id="{6791E684-BE26-4136-BC06-4DC796F7C82E}"/>
              </a:ext>
            </a:extLst>
          </p:cNvPr>
          <p:cNvGrpSpPr/>
          <p:nvPr/>
        </p:nvGrpSpPr>
        <p:grpSpPr>
          <a:xfrm>
            <a:off x="7154426" y="2779327"/>
            <a:ext cx="3496828" cy="1946170"/>
            <a:chOff x="7154426" y="2779327"/>
            <a:chExt cx="3496828" cy="1946170"/>
          </a:xfrm>
        </p:grpSpPr>
        <p:sp>
          <p:nvSpPr>
            <p:cNvPr id="8" name="Rounded Rectangle 7"/>
            <p:cNvSpPr/>
            <p:nvPr/>
          </p:nvSpPr>
          <p:spPr>
            <a:xfrm>
              <a:off x="7154426" y="2779327"/>
              <a:ext cx="3496828" cy="1205654"/>
            </a:xfrm>
            <a:prstGeom prst="roundRect">
              <a:avLst/>
            </a:prstGeom>
            <a:gradFill flip="none" rotWithShape="1">
              <a:gsLst>
                <a:gs pos="0">
                  <a:srgbClr val="2F84D9">
                    <a:shade val="30000"/>
                    <a:satMod val="115000"/>
                  </a:srgbClr>
                </a:gs>
                <a:gs pos="50000">
                  <a:srgbClr val="2F84D9">
                    <a:shade val="67500"/>
                    <a:satMod val="115000"/>
                  </a:srgbClr>
                </a:gs>
                <a:gs pos="100000">
                  <a:srgbClr val="2F84D9">
                    <a:shade val="100000"/>
                    <a:satMod val="115000"/>
                  </a:srgbClr>
                </a:gs>
              </a:gsLst>
              <a:lin ang="16200000" scaled="1"/>
              <a:tileRect/>
            </a:gradFill>
            <a:ln w="28575">
              <a:solidFill>
                <a:srgbClr val="206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0" name="Straight Connector 9"/>
            <p:cNvCxnSpPr/>
            <p:nvPr/>
          </p:nvCxnSpPr>
          <p:spPr>
            <a:xfrm>
              <a:off x="9576082" y="2779327"/>
              <a:ext cx="10049" cy="1205654"/>
            </a:xfrm>
            <a:prstGeom prst="line">
              <a:avLst/>
            </a:prstGeom>
            <a:ln w="28575">
              <a:solidFill>
                <a:srgbClr val="2066AF"/>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0800000">
              <a:off x="9947871" y="3339246"/>
              <a:ext cx="383093" cy="19777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5" name="Picture 14" descr="Hand curso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400" y="3827855"/>
              <a:ext cx="664255" cy="897642"/>
            </a:xfrm>
            <a:prstGeom prst="rect">
              <a:avLst/>
            </a:prstGeom>
          </p:spPr>
        </p:pic>
        <p:sp>
          <p:nvSpPr>
            <p:cNvPr id="12" name="TextBox 11"/>
            <p:cNvSpPr txBox="1"/>
            <p:nvPr/>
          </p:nvSpPr>
          <p:spPr>
            <a:xfrm>
              <a:off x="7362118" y="3074750"/>
              <a:ext cx="2177930" cy="677108"/>
            </a:xfrm>
            <a:prstGeom prst="rect">
              <a:avLst/>
            </a:prstGeom>
            <a:noFill/>
          </p:spPr>
          <p:txBody>
            <a:bodyPr wrap="square" rtlCol="0">
              <a:spAutoFit/>
            </a:bodyPr>
            <a:lstStyle/>
            <a:p>
              <a:pPr rtl="0"/>
              <a:r>
                <a:rPr lang="pt-BR" sz="3800" b="1"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Executar</a:t>
              </a:r>
            </a:p>
          </p:txBody>
        </p:sp>
      </p:grpSp>
      <p:sp>
        <p:nvSpPr>
          <p:cNvPr id="25" name="Content Placeholder 19"/>
          <p:cNvSpPr txBox="1">
            <a:spLocks/>
          </p:cNvSpPr>
          <p:nvPr/>
        </p:nvSpPr>
        <p:spPr>
          <a:xfrm>
            <a:off x="6483925" y="4958620"/>
            <a:ext cx="4831359" cy="942369"/>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pPr rtl="0"/>
            <a:r>
              <a:rPr lang="pt-BR" i="1"/>
              <a:t>Minutos</a:t>
            </a:r>
            <a:r>
              <a:rPr lang="pt-BR"/>
              <a:t> para obter os recursos desejados</a:t>
            </a:r>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a:xfrm>
            <a:off x="419100" y="6356350"/>
            <a:ext cx="4463451"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197314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Pare de gastar dinheiro com a operação e manutenção de datacenters</a:t>
            </a:r>
          </a:p>
        </p:txBody>
      </p:sp>
      <p:grpSp>
        <p:nvGrpSpPr>
          <p:cNvPr id="6" name="Group 5" descr="Illustration of data center bills for payroll, utilities, maintenance, landscaping, and hardware.">
            <a:extLst>
              <a:ext uri="{FF2B5EF4-FFF2-40B4-BE49-F238E27FC236}">
                <a16:creationId xmlns:a16="http://schemas.microsoft.com/office/drawing/2014/main" id="{F376C400-2D03-4814-A40A-C1AE42779683}"/>
              </a:ext>
            </a:extLst>
          </p:cNvPr>
          <p:cNvGrpSpPr/>
          <p:nvPr/>
        </p:nvGrpSpPr>
        <p:grpSpPr>
          <a:xfrm>
            <a:off x="34475" y="1750927"/>
            <a:ext cx="4163636" cy="3451331"/>
            <a:chOff x="34475" y="1750927"/>
            <a:chExt cx="4163636" cy="3451331"/>
          </a:xfrm>
        </p:grpSpPr>
        <p:pic>
          <p:nvPicPr>
            <p:cNvPr id="18" name="Picture 17">
              <a:extLs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24349" t="9949" r="16733" b="6570"/>
            <a:stretch/>
          </p:blipFill>
          <p:spPr>
            <a:xfrm>
              <a:off x="34475" y="1750927"/>
              <a:ext cx="3882481" cy="3208989"/>
            </a:xfrm>
            <a:prstGeom prst="rect">
              <a:avLst/>
            </a:prstGeom>
          </p:spPr>
        </p:pic>
        <p:grpSp>
          <p:nvGrpSpPr>
            <p:cNvPr id="13" name="Group 12"/>
            <p:cNvGrpSpPr/>
            <p:nvPr/>
          </p:nvGrpSpPr>
          <p:grpSpPr>
            <a:xfrm>
              <a:off x="854069" y="2021088"/>
              <a:ext cx="3344042" cy="3181170"/>
              <a:chOff x="-3414084" y="1620669"/>
              <a:chExt cx="3982158" cy="4106592"/>
            </a:xfrm>
          </p:grpSpPr>
          <p:sp>
            <p:nvSpPr>
              <p:cNvPr id="11" name="TextBox 10"/>
              <p:cNvSpPr txBox="1"/>
              <p:nvPr/>
            </p:nvSpPr>
            <p:spPr>
              <a:xfrm rot="19800000">
                <a:off x="-3414084" y="1620669"/>
                <a:ext cx="1825663" cy="2884476"/>
              </a:xfrm>
              <a:prstGeom prst="rect">
                <a:avLst/>
              </a:prstGeom>
              <a:solidFill>
                <a:srgbClr val="FFC000"/>
              </a:solidFill>
              <a:ln w="12700">
                <a:solidFill>
                  <a:schemeClr val="tx1"/>
                </a:solidFill>
              </a:ln>
            </p:spPr>
            <p:txBody>
              <a:bodyPr wrap="none" lIns="182880" tIns="146304" rIns="182880" bIns="146304" rtlCol="0">
                <a:spAutoFit/>
              </a:bodyPr>
              <a:lstStyle/>
              <a:p>
                <a:pPr algn="ctr" rtl="0">
                  <a:lnSpc>
                    <a:spcPct val="90000"/>
                  </a:lnSpc>
                  <a:spcAft>
                    <a:spcPts val="1800"/>
                  </a:spcAft>
                </a:pP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p>
            </p:txBody>
          </p:sp>
          <p:sp>
            <p:nvSpPr>
              <p:cNvPr id="29" name="TextBox 28"/>
              <p:cNvSpPr txBox="1"/>
              <p:nvPr/>
            </p:nvSpPr>
            <p:spPr>
              <a:xfrm rot="19800000">
                <a:off x="-2817791" y="1846092"/>
                <a:ext cx="1825663" cy="2884476"/>
              </a:xfrm>
              <a:prstGeom prst="rect">
                <a:avLst/>
              </a:prstGeom>
              <a:solidFill>
                <a:srgbClr val="FFC000"/>
              </a:solidFill>
              <a:ln w="12700">
                <a:solidFill>
                  <a:schemeClr val="tx1"/>
                </a:solidFill>
              </a:ln>
            </p:spPr>
            <p:txBody>
              <a:bodyPr wrap="none" lIns="182880" tIns="146304" rIns="182880" bIns="146304" rtlCol="0">
                <a:spAutoFit/>
              </a:bodyPr>
              <a:lstStyle/>
              <a:p>
                <a:pPr algn="ctr" rtl="0">
                  <a:lnSpc>
                    <a:spcPct val="90000"/>
                  </a:lnSpc>
                  <a:spcAft>
                    <a:spcPts val="1800"/>
                  </a:spcAft>
                </a:pP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p>
            </p:txBody>
          </p:sp>
          <p:sp>
            <p:nvSpPr>
              <p:cNvPr id="30" name="TextBox 29"/>
              <p:cNvSpPr txBox="1"/>
              <p:nvPr/>
            </p:nvSpPr>
            <p:spPr>
              <a:xfrm rot="19800000">
                <a:off x="-2391648" y="207648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rtl="0">
                  <a:lnSpc>
                    <a:spcPct val="90000"/>
                  </a:lnSpc>
                  <a:spcAft>
                    <a:spcPts val="1800"/>
                  </a:spcAft>
                </a:pP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p>
            </p:txBody>
          </p:sp>
          <p:sp>
            <p:nvSpPr>
              <p:cNvPr id="32" name="TextBox 31"/>
              <p:cNvSpPr txBox="1"/>
              <p:nvPr/>
            </p:nvSpPr>
            <p:spPr>
              <a:xfrm rot="19800000">
                <a:off x="-1885852" y="230776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rtl="0">
                  <a:lnSpc>
                    <a:spcPct val="90000"/>
                  </a:lnSpc>
                  <a:spcAft>
                    <a:spcPts val="1800"/>
                  </a:spcAft>
                </a:pP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p>
            </p:txBody>
          </p:sp>
          <p:sp>
            <p:nvSpPr>
              <p:cNvPr id="33" name="TextBox 32"/>
              <p:cNvSpPr txBox="1"/>
              <p:nvPr/>
            </p:nvSpPr>
            <p:spPr>
              <a:xfrm rot="19800000">
                <a:off x="-1431512" y="2717205"/>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rtl="0">
                  <a:lnSpc>
                    <a:spcPct val="90000"/>
                  </a:lnSpc>
                  <a:spcAft>
                    <a:spcPts val="1800"/>
                  </a:spcAft>
                </a:pP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pt-BR" sz="2000" dirty="0">
                    <a:gradFill>
                      <a:gsLst>
                        <a:gs pos="2917">
                          <a:schemeClr val="tx1"/>
                        </a:gs>
                        <a:gs pos="30000">
                          <a:schemeClr val="tx1"/>
                        </a:gs>
                      </a:gsLst>
                      <a:lin ang="5400000" scaled="0"/>
                    </a:gradFill>
                  </a:rPr>
                  <a:t>…. … .. …</a:t>
                </a:r>
              </a:p>
            </p:txBody>
          </p:sp>
        </p:grpSp>
      </p:grpSp>
      <p:sp>
        <p:nvSpPr>
          <p:cNvPr id="15" name="TextBox 14">
            <a:extLst>
              <a:ext uri="{FF2B5EF4-FFF2-40B4-BE49-F238E27FC236}">
                <a16:creationId xmlns:a16="http://schemas.microsoft.com/office/drawing/2014/main" id="{7D878849-DCC8-4769-A2DE-7D2FD7510EE4}"/>
              </a:ext>
            </a:extLst>
          </p:cNvPr>
          <p:cNvSpPr txBox="1"/>
          <p:nvPr/>
        </p:nvSpPr>
        <p:spPr>
          <a:xfrm>
            <a:off x="795604" y="5378311"/>
            <a:ext cx="3520516" cy="523220"/>
          </a:xfrm>
          <a:prstGeom prst="rect">
            <a:avLst/>
          </a:prstGeom>
          <a:noFill/>
        </p:spPr>
        <p:txBody>
          <a:bodyPr wrap="none" rtlCol="0">
            <a:spAutoFit/>
          </a:bodyPr>
          <a:lstStyle/>
          <a:p>
            <a:pPr algn="ct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Operação de datacenters</a:t>
            </a:r>
          </a:p>
        </p:txBody>
      </p:sp>
      <p:sp>
        <p:nvSpPr>
          <p:cNvPr id="12" name="Left-Right Arrow 11" descr="Left-right arrow labeled investment."/>
          <p:cNvSpPr/>
          <p:nvPr/>
        </p:nvSpPr>
        <p:spPr bwMode="auto">
          <a:xfrm>
            <a:off x="4813045" y="2849519"/>
            <a:ext cx="2559864" cy="1662774"/>
          </a:xfrm>
          <a:prstGeom prst="leftRightArrow">
            <a:avLst>
              <a:gd name="adj1" fmla="val 35090"/>
              <a:gd name="adj2" fmla="val 410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r>
              <a:rPr lang="pt-BR"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Investimento</a:t>
            </a:r>
          </a:p>
        </p:txBody>
      </p:sp>
      <p:grpSp>
        <p:nvGrpSpPr>
          <p:cNvPr id="23" name="Group 22" descr="cartoon office building and cartoon outline of people.">
            <a:extLst>
              <a:ext uri="{FF2B5EF4-FFF2-40B4-BE49-F238E27FC236}">
                <a16:creationId xmlns:a16="http://schemas.microsoft.com/office/drawing/2014/main" id="{624DE8DE-F2D5-422A-8277-D1A8187BE85D}"/>
              </a:ext>
            </a:extLst>
          </p:cNvPr>
          <p:cNvGrpSpPr/>
          <p:nvPr/>
        </p:nvGrpSpPr>
        <p:grpSpPr>
          <a:xfrm>
            <a:off x="6911907" y="1965559"/>
            <a:ext cx="5175705" cy="3285723"/>
            <a:chOff x="6911907" y="1965559"/>
            <a:chExt cx="5175705" cy="3285723"/>
          </a:xfrm>
        </p:grpSpPr>
        <p:pic>
          <p:nvPicPr>
            <p:cNvPr id="14" name="Picture 13" descr="Cartoon office build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907" y="1965559"/>
              <a:ext cx="3148995" cy="3148995"/>
            </a:xfrm>
            <a:prstGeom prst="rect">
              <a:avLst/>
            </a:prstGeom>
          </p:spPr>
        </p:pic>
        <p:grpSp>
          <p:nvGrpSpPr>
            <p:cNvPr id="20" name="Group 19">
              <a:extLst>
                <a:ext uri="{FF2B5EF4-FFF2-40B4-BE49-F238E27FC236}">
                  <a16:creationId xmlns:a16="http://schemas.microsoft.com/office/drawing/2014/main" id="{C07F72BE-D36D-45E7-A03F-4AC82924DC3E}"/>
                </a:ext>
              </a:extLst>
            </p:cNvPr>
            <p:cNvGrpSpPr/>
            <p:nvPr/>
          </p:nvGrpSpPr>
          <p:grpSpPr>
            <a:xfrm>
              <a:off x="9595462" y="3290019"/>
              <a:ext cx="2492150" cy="1961263"/>
              <a:chOff x="9595462" y="3290019"/>
              <a:chExt cx="2492150" cy="1961263"/>
            </a:xfrm>
          </p:grpSpPr>
          <p:pic>
            <p:nvPicPr>
              <p:cNvPr id="26" name="Picture 25" descr="Cartoon of customer outlines."/>
              <p:cNvPicPr>
                <a:picLocks noChangeAspect="1"/>
              </p:cNvPicPr>
              <p:nvPr/>
            </p:nvPicPr>
            <p:blipFill>
              <a:blip r:embed="rId7">
                <a:duotone>
                  <a:prstClr val="black"/>
                  <a:schemeClr val="accent3">
                    <a:tint val="45000"/>
                    <a:satMod val="400000"/>
                  </a:schemeClr>
                </a:duotone>
              </a:blip>
              <a:stretch>
                <a:fillRect/>
              </a:stretch>
            </p:blipFill>
            <p:spPr>
              <a:xfrm>
                <a:off x="10154557" y="3290019"/>
                <a:ext cx="1532065" cy="1532065"/>
              </a:xfrm>
              <a:prstGeom prst="rect">
                <a:avLst/>
              </a:prstGeom>
            </p:spPr>
          </p:pic>
          <p:pic>
            <p:nvPicPr>
              <p:cNvPr id="16" name="Picture 15"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9595462" y="3675983"/>
                <a:ext cx="1532065" cy="1532065"/>
              </a:xfrm>
              <a:prstGeom prst="rect">
                <a:avLst/>
              </a:prstGeom>
            </p:spPr>
          </p:pic>
          <p:pic>
            <p:nvPicPr>
              <p:cNvPr id="21" name="Picture 20" descr="Cartoon outline of customers."/>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9817967" y="3530571"/>
                <a:ext cx="1532065" cy="1532065"/>
              </a:xfrm>
              <a:prstGeom prst="rect">
                <a:avLst/>
              </a:prstGeom>
            </p:spPr>
          </p:pic>
          <p:pic>
            <p:nvPicPr>
              <p:cNvPr id="22" name="Picture 21"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097287" y="3650030"/>
                <a:ext cx="1532065" cy="1532065"/>
              </a:xfrm>
              <a:prstGeom prst="rect">
                <a:avLst/>
              </a:prstGeom>
            </p:spPr>
          </p:pic>
          <p:pic>
            <p:nvPicPr>
              <p:cNvPr id="24" name="Picture 23"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376607" y="3504618"/>
                <a:ext cx="1532065" cy="1532065"/>
              </a:xfrm>
              <a:prstGeom prst="rect">
                <a:avLst/>
              </a:prstGeom>
            </p:spPr>
          </p:pic>
          <p:pic>
            <p:nvPicPr>
              <p:cNvPr id="25" name="Picture 24"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555547" y="3719217"/>
                <a:ext cx="1532065" cy="1532065"/>
              </a:xfrm>
              <a:prstGeom prst="rect">
                <a:avLst/>
              </a:prstGeom>
            </p:spPr>
          </p:pic>
        </p:grpSp>
      </p:grpSp>
      <p:sp>
        <p:nvSpPr>
          <p:cNvPr id="8" name="TextBox 7">
            <a:extLst>
              <a:ext uri="{FF2B5EF4-FFF2-40B4-BE49-F238E27FC236}">
                <a16:creationId xmlns:a16="http://schemas.microsoft.com/office/drawing/2014/main" id="{0085942F-0768-4BC0-80E3-1F8790BB2180}"/>
              </a:ext>
            </a:extLst>
          </p:cNvPr>
          <p:cNvSpPr txBox="1"/>
          <p:nvPr/>
        </p:nvSpPr>
        <p:spPr>
          <a:xfrm>
            <a:off x="7683319" y="5378311"/>
            <a:ext cx="3919663" cy="523220"/>
          </a:xfrm>
          <a:prstGeom prst="rect">
            <a:avLst/>
          </a:prstGeom>
          <a:noFill/>
        </p:spPr>
        <p:txBody>
          <a:bodyPr wrap="non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Negócios e clientes</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a:xfrm>
            <a:off x="419099" y="6356350"/>
            <a:ext cx="4756749"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19</a:t>
            </a:fld>
            <a:endParaRPr lang="en-US" dirty="0"/>
          </a:p>
        </p:txBody>
      </p:sp>
      <p:sp>
        <p:nvSpPr>
          <p:cNvPr id="5" name="Rectangle 4"/>
          <p:cNvSpPr/>
          <p:nvPr/>
        </p:nvSpPr>
        <p:spPr>
          <a:xfrm rot="19807633">
            <a:off x="397861" y="2219527"/>
            <a:ext cx="1585690" cy="276999"/>
          </a:xfrm>
          <a:prstGeom prst="rect">
            <a:avLst/>
          </a:prstGeom>
        </p:spPr>
        <p:txBody>
          <a:bodyPr wrap="none">
            <a:spAutoFit/>
          </a:bodyPr>
          <a:lstStyle/>
          <a:p>
            <a:r>
              <a:rPr lang="pt-BR" sz="1200" b="1" dirty="0">
                <a:gradFill>
                  <a:gsLst>
                    <a:gs pos="2917">
                      <a:schemeClr val="tx1"/>
                    </a:gs>
                    <a:gs pos="30000">
                      <a:schemeClr val="tx1"/>
                    </a:gs>
                  </a:gsLst>
                  <a:lin ang="5400000" scaled="0"/>
                </a:gradFill>
              </a:rPr>
              <a:t>Folha de pagamento</a:t>
            </a:r>
            <a:endParaRPr lang="en-US" sz="1200" dirty="0"/>
          </a:p>
        </p:txBody>
      </p:sp>
      <p:sp>
        <p:nvSpPr>
          <p:cNvPr id="9" name="Rectangle 8"/>
          <p:cNvSpPr/>
          <p:nvPr/>
        </p:nvSpPr>
        <p:spPr>
          <a:xfrm rot="19761881">
            <a:off x="1335832" y="2291939"/>
            <a:ext cx="827471" cy="276999"/>
          </a:xfrm>
          <a:prstGeom prst="rect">
            <a:avLst/>
          </a:prstGeom>
        </p:spPr>
        <p:txBody>
          <a:bodyPr wrap="none">
            <a:spAutoFit/>
          </a:bodyPr>
          <a:lstStyle/>
          <a:p>
            <a:r>
              <a:rPr lang="pt-BR" sz="1200" b="1" dirty="0">
                <a:gradFill>
                  <a:gsLst>
                    <a:gs pos="2917">
                      <a:schemeClr val="tx1"/>
                    </a:gs>
                    <a:gs pos="30000">
                      <a:schemeClr val="tx1"/>
                    </a:gs>
                  </a:gsLst>
                  <a:lin ang="5400000" scaled="0"/>
                </a:gradFill>
              </a:rPr>
              <a:t>Utilitários</a:t>
            </a:r>
            <a:endParaRPr lang="en-US" sz="1200" dirty="0"/>
          </a:p>
        </p:txBody>
      </p:sp>
      <p:sp>
        <p:nvSpPr>
          <p:cNvPr id="10" name="Rectangle 9"/>
          <p:cNvSpPr/>
          <p:nvPr/>
        </p:nvSpPr>
        <p:spPr>
          <a:xfrm rot="19859276">
            <a:off x="1589132" y="2531855"/>
            <a:ext cx="1023037" cy="276999"/>
          </a:xfrm>
          <a:prstGeom prst="rect">
            <a:avLst/>
          </a:prstGeom>
        </p:spPr>
        <p:txBody>
          <a:bodyPr wrap="none">
            <a:spAutoFit/>
          </a:bodyPr>
          <a:lstStyle/>
          <a:p>
            <a:r>
              <a:rPr lang="pt-BR" sz="1200" b="1" dirty="0">
                <a:gradFill>
                  <a:gsLst>
                    <a:gs pos="2917">
                      <a:schemeClr val="tx1"/>
                    </a:gs>
                    <a:gs pos="30000">
                      <a:schemeClr val="tx1"/>
                    </a:gs>
                  </a:gsLst>
                  <a:lin ang="5400000" scaled="0"/>
                </a:gradFill>
              </a:rPr>
              <a:t>Manutenção</a:t>
            </a:r>
            <a:endParaRPr lang="en-US" sz="1200" dirty="0"/>
          </a:p>
        </p:txBody>
      </p:sp>
      <p:sp>
        <p:nvSpPr>
          <p:cNvPr id="17" name="Rectangle 16"/>
          <p:cNvSpPr/>
          <p:nvPr/>
        </p:nvSpPr>
        <p:spPr>
          <a:xfrm rot="19823740">
            <a:off x="1938527" y="2807745"/>
            <a:ext cx="1075936" cy="276999"/>
          </a:xfrm>
          <a:prstGeom prst="rect">
            <a:avLst/>
          </a:prstGeom>
        </p:spPr>
        <p:txBody>
          <a:bodyPr wrap="none">
            <a:spAutoFit/>
          </a:bodyPr>
          <a:lstStyle/>
          <a:p>
            <a:r>
              <a:rPr lang="pt-BR" sz="1200" b="1" dirty="0">
                <a:gradFill>
                  <a:gsLst>
                    <a:gs pos="2917">
                      <a:schemeClr val="tx1"/>
                    </a:gs>
                    <a:gs pos="30000">
                      <a:schemeClr val="tx1"/>
                    </a:gs>
                  </a:gsLst>
                  <a:lin ang="5400000" scaled="0"/>
                </a:gradFill>
              </a:rPr>
              <a:t>Ambientação</a:t>
            </a:r>
            <a:endParaRPr lang="en-US" sz="1200" dirty="0"/>
          </a:p>
        </p:txBody>
      </p:sp>
      <p:sp>
        <p:nvSpPr>
          <p:cNvPr id="19" name="Rectangle 18"/>
          <p:cNvSpPr/>
          <p:nvPr/>
        </p:nvSpPr>
        <p:spPr>
          <a:xfrm rot="19873708">
            <a:off x="2387939" y="3136445"/>
            <a:ext cx="837089" cy="276999"/>
          </a:xfrm>
          <a:prstGeom prst="rect">
            <a:avLst/>
          </a:prstGeom>
        </p:spPr>
        <p:txBody>
          <a:bodyPr wrap="none">
            <a:spAutoFit/>
          </a:bodyPr>
          <a:lstStyle/>
          <a:p>
            <a:r>
              <a:rPr lang="pt-BR" sz="1200" b="1" dirty="0">
                <a:gradFill>
                  <a:gsLst>
                    <a:gs pos="2917">
                      <a:schemeClr val="tx1"/>
                    </a:gs>
                    <a:gs pos="30000">
                      <a:schemeClr val="tx1"/>
                    </a:gs>
                  </a:gsLst>
                  <a:lin ang="5400000" scaled="0"/>
                </a:gradFill>
              </a:rPr>
              <a:t>Hardware</a:t>
            </a:r>
            <a:endParaRPr lang="en-US" sz="1200" dirty="0"/>
          </a:p>
        </p:txBody>
      </p:sp>
    </p:spTree>
    <p:custDataLst>
      <p:tags r:id="rId1"/>
    </p:custDataLst>
    <p:extLst>
      <p:ext uri="{BB962C8B-B14F-4D97-AF65-F5344CB8AC3E}">
        <p14:creationId xmlns:p14="http://schemas.microsoft.com/office/powerpoint/2010/main" val="75588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2D9A-8027-4AC6-871D-96606708F534}"/>
              </a:ext>
            </a:extLst>
          </p:cNvPr>
          <p:cNvSpPr>
            <a:spLocks noGrp="1"/>
          </p:cNvSpPr>
          <p:nvPr>
            <p:ph type="title"/>
          </p:nvPr>
        </p:nvSpPr>
        <p:spPr/>
        <p:txBody>
          <a:bodyPr rtlCol="0"/>
          <a:lstStyle/>
          <a:p>
            <a:pPr rtl="0"/>
            <a:r>
              <a:rPr lang="pt-BR"/>
              <a:t>Visão geral do módulo</a:t>
            </a:r>
          </a:p>
        </p:txBody>
      </p:sp>
      <p:sp>
        <p:nvSpPr>
          <p:cNvPr id="3" name="Content Placeholder 2">
            <a:extLst>
              <a:ext uri="{FF2B5EF4-FFF2-40B4-BE49-F238E27FC236}">
                <a16:creationId xmlns:a16="http://schemas.microsoft.com/office/drawing/2014/main" id="{6591F9E2-D54C-4627-B21B-096C4C96EFFA}"/>
              </a:ext>
            </a:extLst>
          </p:cNvPr>
          <p:cNvSpPr>
            <a:spLocks noGrp="1"/>
          </p:cNvSpPr>
          <p:nvPr>
            <p:ph idx="1"/>
          </p:nvPr>
        </p:nvSpPr>
        <p:spPr/>
        <p:txBody>
          <a:bodyPr rtlCol="0"/>
          <a:lstStyle/>
          <a:p>
            <a:pPr marL="0" indent="0" rtl="0">
              <a:buNone/>
            </a:pPr>
            <a:r>
              <a:rPr lang="pt-BR" b="1"/>
              <a:t>Tópicos</a:t>
            </a:r>
          </a:p>
          <a:p>
            <a:pPr rtl="0"/>
            <a:r>
              <a:rPr lang="pt-BR"/>
              <a:t>Introdução à computação em nuvem</a:t>
            </a:r>
          </a:p>
          <a:p>
            <a:pPr rtl="0"/>
            <a:r>
              <a:rPr lang="pt-BR"/>
              <a:t>Vantagens da computação em nuvem</a:t>
            </a:r>
          </a:p>
          <a:p>
            <a:pPr rtl="0"/>
            <a:r>
              <a:rPr lang="pt-BR"/>
              <a:t>Introdução à Amazon Web Services (AWS)</a:t>
            </a:r>
          </a:p>
          <a:p>
            <a:pPr rtl="0"/>
            <a:r>
              <a:rPr lang="pt-BR"/>
              <a:t>AWS Cloud Adoption Framework (AWS CAF)</a:t>
            </a:r>
          </a:p>
          <a:p>
            <a:pPr rtl="0"/>
            <a:endParaRPr lang="en-US" dirty="0"/>
          </a:p>
        </p:txBody>
      </p:sp>
      <p:grpSp>
        <p:nvGrpSpPr>
          <p:cNvPr id="6" name="Group 5">
            <a:extLst>
              <a:ext uri="{FF2B5EF4-FFF2-40B4-BE49-F238E27FC236}">
                <a16:creationId xmlns:a16="http://schemas.microsoft.com/office/drawing/2014/main" id="{7CF28D16-CBFF-465E-9A56-0B398D7F4DCC}"/>
              </a:ext>
              <a:ext uri="{C183D7F6-B498-43B3-948B-1728B52AA6E4}">
                <adec:decorative xmlns:adec="http://schemas.microsoft.com/office/drawing/2017/decorative" val="1"/>
              </a:ext>
            </a:extLst>
          </p:cNvPr>
          <p:cNvGrpSpPr/>
          <p:nvPr/>
        </p:nvGrpSpPr>
        <p:grpSpPr>
          <a:xfrm>
            <a:off x="419100" y="4924413"/>
            <a:ext cx="2832953" cy="532323"/>
            <a:chOff x="4188879" y="4810544"/>
            <a:chExt cx="2832953" cy="532323"/>
          </a:xfrm>
        </p:grpSpPr>
        <p:sp>
          <p:nvSpPr>
            <p:cNvPr id="7" name="TextBox 6">
              <a:extLst>
                <a:ext uri="{FF2B5EF4-FFF2-40B4-BE49-F238E27FC236}">
                  <a16:creationId xmlns:a16="http://schemas.microsoft.com/office/drawing/2014/main" id="{4BF42AA5-9DEC-4031-868E-B06D633531CF}"/>
                </a:ext>
              </a:extLst>
            </p:cNvPr>
            <p:cNvSpPr txBox="1"/>
            <p:nvPr/>
          </p:nvSpPr>
          <p:spPr>
            <a:xfrm>
              <a:off x="4721202" y="4892040"/>
              <a:ext cx="2300630" cy="400110"/>
            </a:xfrm>
            <a:prstGeom prst="rect">
              <a:avLst/>
            </a:prstGeom>
            <a:noFill/>
          </p:spPr>
          <p:txBody>
            <a:bodyPr wrap="none" rtlCol="0">
              <a:spAutoFit/>
            </a:bodyPr>
            <a:lstStyle/>
            <a:p>
              <a:pPr rtl="0"/>
              <a:r>
                <a:rPr lang="pt-BR" sz="2000" b="1">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8" name="Picture 7">
              <a:extLst>
                <a:ext uri="{FF2B5EF4-FFF2-40B4-BE49-F238E27FC236}">
                  <a16:creationId xmlns:a16="http://schemas.microsoft.com/office/drawing/2014/main" id="{56CDB34C-19E7-40D1-A6EC-06167EF36C6D}"/>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5" name="Footer Placeholder 4">
            <a:extLst>
              <a:ext uri="{FF2B5EF4-FFF2-40B4-BE49-F238E27FC236}">
                <a16:creationId xmlns:a16="http://schemas.microsoft.com/office/drawing/2014/main" id="{ACE19CDF-E3D7-4B5F-8173-73B894CBF01A}"/>
              </a:ext>
              <a:ext uri="{C183D7F6-B498-43B3-948B-1728B52AA6E4}">
                <adec:decorative xmlns:adec="http://schemas.microsoft.com/office/drawing/2017/decorative" val="1"/>
              </a:ext>
            </a:extLst>
          </p:cNvPr>
          <p:cNvSpPr>
            <a:spLocks noGrp="1"/>
          </p:cNvSpPr>
          <p:nvPr>
            <p:ph type="ftr" sz="quarter" idx="3"/>
          </p:nvPr>
        </p:nvSpPr>
        <p:spPr>
          <a:xfrm>
            <a:off x="419100" y="6356350"/>
            <a:ext cx="4570911"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7FC85AD5-B795-45A8-93C1-16DDFC6C096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360053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dirty="0"/>
              <a:t>Tenha alcance global em minutos</a:t>
            </a:r>
          </a:p>
        </p:txBody>
      </p:sp>
      <p:grpSp>
        <p:nvGrpSpPr>
          <p:cNvPr id="11" name="Group 10" descr="world map of aws regions overlaid with a screenshot of the aws management console with arrows pointing out to colorful photography icons on the different continents.">
            <a:extLst>
              <a:ext uri="{FF2B5EF4-FFF2-40B4-BE49-F238E27FC236}">
                <a16:creationId xmlns:a16="http://schemas.microsoft.com/office/drawing/2014/main" id="{202CD4C5-064E-4B29-976C-D4EB4593C5EB}"/>
              </a:ext>
            </a:extLst>
          </p:cNvPr>
          <p:cNvGrpSpPr/>
          <p:nvPr/>
        </p:nvGrpSpPr>
        <p:grpSpPr>
          <a:xfrm>
            <a:off x="0" y="1285456"/>
            <a:ext cx="12192000" cy="5070893"/>
            <a:chOff x="0" y="1285456"/>
            <a:chExt cx="12192000" cy="5070893"/>
          </a:xfrm>
        </p:grpSpPr>
        <p:pic>
          <p:nvPicPr>
            <p:cNvPr id="5" name="Picture 4" descr="World map of AWS Regions."/>
            <p:cNvPicPr>
              <a:picLocks noChangeAspect="1"/>
            </p:cNvPicPr>
            <p:nvPr/>
          </p:nvPicPr>
          <p:blipFill rotWithShape="1">
            <a:blip r:embed="rId4"/>
            <a:srcRect t="14921" b="11880"/>
            <a:stretch/>
          </p:blipFill>
          <p:spPr>
            <a:xfrm>
              <a:off x="0" y="1300695"/>
              <a:ext cx="12192000" cy="5055654"/>
            </a:xfrm>
            <a:prstGeom prst="rect">
              <a:avLst/>
            </a:prstGeom>
            <a:ln w="19050">
              <a:solidFill>
                <a:schemeClr val="tx1"/>
              </a:solidFill>
            </a:ln>
          </p:spPr>
        </p:pic>
        <p:sp>
          <p:nvSpPr>
            <p:cNvPr id="8" name="Rectangle 7"/>
            <p:cNvSpPr/>
            <p:nvPr/>
          </p:nvSpPr>
          <p:spPr bwMode="auto">
            <a:xfrm>
              <a:off x="0" y="1285456"/>
              <a:ext cx="12192000" cy="5055654"/>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3405908" y="4625178"/>
              <a:ext cx="954057" cy="94951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C183D7F6-B498-43B3-948B-1728B52AA6E4}">
                  <adec:decorative xmlns:adec="http://schemas.microsoft.com/office/drawing/2017/decorative" val="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5908" y="4625177"/>
              <a:ext cx="954057" cy="949514"/>
            </a:xfrm>
            <a:prstGeom prst="rect">
              <a:avLst/>
            </a:prstGeom>
          </p:spPr>
        </p:pic>
        <p:sp>
          <p:nvSpPr>
            <p:cNvPr id="20" name="Rounded Rectangle 19"/>
            <p:cNvSpPr/>
            <p:nvPr/>
          </p:nvSpPr>
          <p:spPr bwMode="auto">
            <a:xfrm>
              <a:off x="2559870" y="2000080"/>
              <a:ext cx="975688" cy="971042"/>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C183D7F6-B498-43B3-948B-1728B52AA6E4}">
                  <adec:decorative xmlns:adec="http://schemas.microsoft.com/office/drawing/2017/decorative" val="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9870" y="2000079"/>
              <a:ext cx="975688" cy="971042"/>
            </a:xfrm>
            <a:prstGeom prst="rect">
              <a:avLst/>
            </a:prstGeom>
          </p:spPr>
        </p:pic>
        <p:sp>
          <p:nvSpPr>
            <p:cNvPr id="23" name="Rounded Rectangle 22"/>
            <p:cNvSpPr/>
            <p:nvPr/>
          </p:nvSpPr>
          <p:spPr bwMode="auto">
            <a:xfrm>
              <a:off x="9802619" y="4855955"/>
              <a:ext cx="994840" cy="990103"/>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C183D7F6-B498-43B3-948B-1728B52AA6E4}">
                  <adec:decorative xmlns:adec="http://schemas.microsoft.com/office/drawing/2017/decorative" val="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02619" y="4855954"/>
              <a:ext cx="994840" cy="990103"/>
            </a:xfrm>
            <a:prstGeom prst="rect">
              <a:avLst/>
            </a:prstGeom>
          </p:spPr>
        </p:pic>
        <p:sp>
          <p:nvSpPr>
            <p:cNvPr id="29" name="Rounded Rectangle 28"/>
            <p:cNvSpPr/>
            <p:nvPr/>
          </p:nvSpPr>
          <p:spPr bwMode="auto">
            <a:xfrm>
              <a:off x="9042712" y="2776323"/>
              <a:ext cx="964829" cy="960235"/>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42712" y="2776322"/>
              <a:ext cx="964829" cy="960235"/>
            </a:xfrm>
            <a:prstGeom prst="rect">
              <a:avLst/>
            </a:prstGeom>
          </p:spPr>
        </p:pic>
        <p:cxnSp>
          <p:nvCxnSpPr>
            <p:cNvPr id="12" name="Straight Arrow Connector 11"/>
            <p:cNvCxnSpPr/>
            <p:nvPr/>
          </p:nvCxnSpPr>
          <p:spPr>
            <a:xfrm flipH="1">
              <a:off x="4354286" y="4048145"/>
              <a:ext cx="2203166" cy="6771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541486" y="2838483"/>
              <a:ext cx="3015966" cy="120966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31429" y="3651283"/>
              <a:ext cx="2481942" cy="3918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557452" y="4048145"/>
              <a:ext cx="3268719" cy="86588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695145" y="2485601"/>
              <a:ext cx="3947887" cy="3125089"/>
            </a:xfrm>
            <a:prstGeom prst="rect">
              <a:avLst/>
            </a:prstGeom>
            <a:ln w="28575">
              <a:solidFill>
                <a:schemeClr val="tx1"/>
              </a:solidFill>
            </a:ln>
            <a:effectLst>
              <a:outerShdw blurRad="50800" dist="38100" dir="2700000" algn="tl" rotWithShape="0">
                <a:prstClr val="black">
                  <a:alpha val="40000"/>
                </a:prstClr>
              </a:outerShdw>
            </a:effectLst>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413077" y="2500841"/>
              <a:ext cx="1229955" cy="3125089"/>
            </a:xfrm>
            <a:prstGeom prst="rect">
              <a:avLst/>
            </a:prstGeom>
            <a:ln w="28575">
              <a:solidFill>
                <a:schemeClr val="tx1"/>
              </a:solidFill>
            </a:ln>
            <a:effectLst>
              <a:outerShdw blurRad="50800" dist="38100" dir="2700000" algn="tl" rotWithShape="0">
                <a:prstClr val="black">
                  <a:alpha val="40000"/>
                </a:prstClr>
              </a:outerShdw>
            </a:effectLst>
          </p:spPr>
        </p:pic>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a:xfrm>
            <a:off x="419100" y="6356350"/>
            <a:ext cx="4411692"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9" name="Slide Number Placeholder 8">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802998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600" dirty="0"/>
              <a:t>Troque despesas de capital por despesas variáveis</a:t>
            </a:r>
            <a:endParaRPr lang="en-US" sz="2600" strike="sngStrike" dirty="0"/>
          </a:p>
          <a:p>
            <a:pPr rtl="0"/>
            <a:r>
              <a:rPr lang="pt-BR" sz="2600" dirty="0"/>
              <a:t>Beneficie-se de grandes economias de escala</a:t>
            </a:r>
            <a:endParaRPr lang="en-US" sz="2600" strike="sngStrike" dirty="0"/>
          </a:p>
          <a:p>
            <a:pPr rtl="0"/>
            <a:r>
              <a:rPr lang="pt-BR" sz="2600" dirty="0"/>
              <a:t>Pare de tentar adivinhar a capacidade</a:t>
            </a:r>
            <a:endParaRPr lang="en-US" sz="2600" strike="sngStrike" dirty="0"/>
          </a:p>
          <a:p>
            <a:pPr rtl="0"/>
            <a:r>
              <a:rPr lang="pt-BR" sz="2600" dirty="0"/>
              <a:t>Aumente a velocidade e a agilidade</a:t>
            </a:r>
            <a:endParaRPr lang="en-US" sz="2600" strike="sngStrike" dirty="0"/>
          </a:p>
          <a:p>
            <a:pPr rtl="0"/>
            <a:r>
              <a:rPr lang="pt-BR" sz="2600" dirty="0"/>
              <a:t>Pare de gastar dinheiro com a operação e manutenção de datacenters</a:t>
            </a:r>
            <a:endParaRPr lang="en-US" sz="2600" strike="sngStrike" dirty="0"/>
          </a:p>
          <a:p>
            <a:pPr rtl="0"/>
            <a:r>
              <a:rPr lang="pt-BR" sz="2600" dirty="0"/>
              <a:t>Tenha alcance global em minutos</a:t>
            </a:r>
            <a:endParaRPr lang="en-US" sz="2600" strike="sngStrike" dirty="0"/>
          </a:p>
          <a:p>
            <a:pPr rtl="0"/>
            <a:endParaRPr lang="en-US" sz="2600" dirty="0"/>
          </a:p>
          <a:p>
            <a:pPr rtl="0"/>
            <a:endParaRPr lang="en-US" sz="26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21</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a:xfrm>
            <a:off x="7228936" y="6356350"/>
            <a:ext cx="4543964"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401132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a:latin typeface="+mn-lt"/>
              </a:rPr>
              <a:t>Categorias de serviços da AWS</a:t>
            </a:r>
          </a:p>
        </p:txBody>
      </p:sp>
      <p:grpSp>
        <p:nvGrpSpPr>
          <p:cNvPr id="10" name="Group 9">
            <a:extLst>
              <a:ext uri="{FF2B5EF4-FFF2-40B4-BE49-F238E27FC236}">
                <a16:creationId xmlns:a16="http://schemas.microsoft.com/office/drawing/2014/main" id="{CC3F304A-0294-402F-9557-719064858BEA}"/>
              </a:ext>
              <a:ext uri="{C183D7F6-B498-43B3-948B-1728B52AA6E4}">
                <adec:decorative xmlns:adec="http://schemas.microsoft.com/office/drawing/2017/decorative" val="1"/>
              </a:ext>
            </a:extLst>
          </p:cNvPr>
          <p:cNvGrpSpPr/>
          <p:nvPr/>
        </p:nvGrpSpPr>
        <p:grpSpPr>
          <a:xfrm>
            <a:off x="419100" y="1226550"/>
            <a:ext cx="11274215" cy="5273751"/>
            <a:chOff x="419100" y="1226550"/>
            <a:chExt cx="11274215" cy="5273751"/>
          </a:xfrm>
        </p:grpSpPr>
        <p:sp>
          <p:nvSpPr>
            <p:cNvPr id="35" name="TextBox 34">
              <a:extLst>
                <a:ext uri="{FF2B5EF4-FFF2-40B4-BE49-F238E27FC236}">
                  <a16:creationId xmlns:a16="http://schemas.microsoft.com/office/drawing/2014/main" id="{6CB940ED-E182-4845-AE19-8960602EE7FD}"/>
                </a:ext>
              </a:extLst>
            </p:cNvPr>
            <p:cNvSpPr txBox="1"/>
            <p:nvPr/>
          </p:nvSpPr>
          <p:spPr>
            <a:xfrm>
              <a:off x="6557890" y="3179421"/>
              <a:ext cx="163858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Ferramentas de </a:t>
              </a:r>
              <a:b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desenvolvedor</a:t>
              </a:r>
            </a:p>
          </p:txBody>
        </p:sp>
        <p:pic>
          <p:nvPicPr>
            <p:cNvPr id="45" name="Graphic 44" descr="AWS developer tools icon.">
              <a:extLst>
                <a:ext uri="{FF2B5EF4-FFF2-40B4-BE49-F238E27FC236}">
                  <a16:creationId xmlns:a16="http://schemas.microsoft.com/office/drawing/2014/main" id="{693F8DC6-C582-4941-9AD2-3F30DCEEBBC6}"/>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1424" y="2490944"/>
              <a:ext cx="731520" cy="731520"/>
            </a:xfrm>
            <a:prstGeom prst="rect">
              <a:avLst/>
            </a:prstGeom>
          </p:spPr>
        </p:pic>
        <p:sp>
          <p:nvSpPr>
            <p:cNvPr id="37" name="TextBox 36">
              <a:extLst>
                <a:ext uri="{FF2B5EF4-FFF2-40B4-BE49-F238E27FC236}">
                  <a16:creationId xmlns:a16="http://schemas.microsoft.com/office/drawing/2014/main" id="{8A8AEC52-D7C1-4E29-990F-5CA8ED949072}"/>
                </a:ext>
              </a:extLst>
            </p:cNvPr>
            <p:cNvSpPr txBox="1"/>
            <p:nvPr/>
          </p:nvSpPr>
          <p:spPr>
            <a:xfrm>
              <a:off x="6391378" y="5915526"/>
              <a:ext cx="1971612"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Segurança, identidade e conformidade</a:t>
              </a:r>
            </a:p>
          </p:txBody>
        </p:sp>
        <p:pic>
          <p:nvPicPr>
            <p:cNvPr id="47" name="Graphic 46" descr="AWs security and identity icon.">
              <a:extLst>
                <a:ext uri="{FF2B5EF4-FFF2-40B4-BE49-F238E27FC236}">
                  <a16:creationId xmlns:a16="http://schemas.microsoft.com/office/drawing/2014/main" id="{20219465-2930-4222-8CB2-BCCC8F2F380D}"/>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1424" y="5240456"/>
              <a:ext cx="731520" cy="731520"/>
            </a:xfrm>
            <a:prstGeom prst="rect">
              <a:avLst/>
            </a:prstGeom>
          </p:spPr>
        </p:pic>
        <p:pic>
          <p:nvPicPr>
            <p:cNvPr id="58" name="Graphic 57">
              <a:extLst>
                <a:ext uri="{FF2B5EF4-FFF2-40B4-BE49-F238E27FC236}">
                  <a16:creationId xmlns:a16="http://schemas.microsoft.com/office/drawing/2014/main" id="{E115ADA5-4FD3-634B-9CEB-C2ACD1B686F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1424" y="1226550"/>
              <a:ext cx="731520" cy="731520"/>
            </a:xfrm>
            <a:prstGeom prst="rect">
              <a:avLst/>
            </a:prstGeom>
          </p:spPr>
        </p:pic>
        <p:sp>
          <p:nvSpPr>
            <p:cNvPr id="60" name="TextBox 59">
              <a:extLst>
                <a:ext uri="{FF2B5EF4-FFF2-40B4-BE49-F238E27FC236}">
                  <a16:creationId xmlns:a16="http://schemas.microsoft.com/office/drawing/2014/main" id="{25B36EFC-4DE3-884A-8A21-A73020518C07}"/>
                </a:ext>
              </a:extLst>
            </p:cNvPr>
            <p:cNvSpPr txBox="1"/>
            <p:nvPr/>
          </p:nvSpPr>
          <p:spPr>
            <a:xfrm>
              <a:off x="6805553" y="1907686"/>
              <a:ext cx="114326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Blockchain</a:t>
              </a:r>
            </a:p>
          </p:txBody>
        </p:sp>
        <p:pic>
          <p:nvPicPr>
            <p:cNvPr id="74" name="Graphic 73">
              <a:extLst>
                <a:ext uri="{FF2B5EF4-FFF2-40B4-BE49-F238E27FC236}">
                  <a16:creationId xmlns:a16="http://schemas.microsoft.com/office/drawing/2014/main" id="{FDF3D634-D03D-164F-A9B6-811A7201F79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1424" y="3881466"/>
              <a:ext cx="731520" cy="731520"/>
            </a:xfrm>
            <a:prstGeom prst="rect">
              <a:avLst/>
            </a:prstGeom>
          </p:spPr>
        </p:pic>
        <p:sp>
          <p:nvSpPr>
            <p:cNvPr id="76" name="TextBox 75">
              <a:extLst>
                <a:ext uri="{FF2B5EF4-FFF2-40B4-BE49-F238E27FC236}">
                  <a16:creationId xmlns:a16="http://schemas.microsoft.com/office/drawing/2014/main" id="{B37499C4-85AB-1643-B309-6C6C773B623F}"/>
                </a:ext>
              </a:extLst>
            </p:cNvPr>
            <p:cNvSpPr txBox="1"/>
            <p:nvPr/>
          </p:nvSpPr>
          <p:spPr>
            <a:xfrm>
              <a:off x="6627620" y="4567517"/>
              <a:ext cx="14991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Serviços de mídia</a:t>
              </a:r>
            </a:p>
          </p:txBody>
        </p:sp>
        <p:pic>
          <p:nvPicPr>
            <p:cNvPr id="24" name="Graphic 23" descr="AWS storage icon.">
              <a:extLst>
                <a:ext uri="{FF2B5EF4-FFF2-40B4-BE49-F238E27FC236}">
                  <a16:creationId xmlns:a16="http://schemas.microsoft.com/office/drawing/2014/main" id="{E356DDF8-6319-4787-AA90-C7EEA0097514}"/>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63510" y="5240456"/>
              <a:ext cx="731520" cy="731520"/>
            </a:xfrm>
            <a:prstGeom prst="rect">
              <a:avLst/>
            </a:prstGeom>
          </p:spPr>
        </p:pic>
        <p:sp>
          <p:nvSpPr>
            <p:cNvPr id="25" name="TextBox 24">
              <a:extLst>
                <a:ext uri="{FF2B5EF4-FFF2-40B4-BE49-F238E27FC236}">
                  <a16:creationId xmlns:a16="http://schemas.microsoft.com/office/drawing/2014/main" id="{F8897D01-9B02-4480-A482-C607893138B6}"/>
                </a:ext>
              </a:extLst>
            </p:cNvPr>
            <p:cNvSpPr txBox="1"/>
            <p:nvPr/>
          </p:nvSpPr>
          <p:spPr>
            <a:xfrm>
              <a:off x="8985880" y="5915526"/>
              <a:ext cx="88678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Armazenamento</a:t>
              </a:r>
            </a:p>
          </p:txBody>
        </p:sp>
        <p:sp>
          <p:nvSpPr>
            <p:cNvPr id="32" name="TextBox 31">
              <a:extLst>
                <a:ext uri="{FF2B5EF4-FFF2-40B4-BE49-F238E27FC236}">
                  <a16:creationId xmlns:a16="http://schemas.microsoft.com/office/drawing/2014/main" id="{AE20C2D3-E886-4EB3-A672-17CF83D8C99F}"/>
                </a:ext>
              </a:extLst>
            </p:cNvPr>
            <p:cNvSpPr txBox="1"/>
            <p:nvPr/>
          </p:nvSpPr>
          <p:spPr>
            <a:xfrm>
              <a:off x="8501458" y="1907686"/>
              <a:ext cx="183351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Aplicativos empresariais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39" name="Graphic 38" descr="AWS enterprise applications icon.">
              <a:extLst>
                <a:ext uri="{FF2B5EF4-FFF2-40B4-BE49-F238E27FC236}">
                  <a16:creationId xmlns:a16="http://schemas.microsoft.com/office/drawing/2014/main" id="{79E2A1C7-B65E-4107-BBA7-6CBFA140D29E}"/>
                </a:ext>
                <a:ext uri="{C183D7F6-B498-43B3-948B-1728B52AA6E4}">
                  <adec:decorative xmlns:adec="http://schemas.microsoft.com/office/drawing/2017/decorative" val="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63510" y="1226550"/>
              <a:ext cx="731520" cy="731520"/>
            </a:xfrm>
            <a:prstGeom prst="rect">
              <a:avLst/>
            </a:prstGeom>
          </p:spPr>
        </p:pic>
        <p:pic>
          <p:nvPicPr>
            <p:cNvPr id="71" name="Graphic 70">
              <a:extLst>
                <a:ext uri="{FF2B5EF4-FFF2-40B4-BE49-F238E27FC236}">
                  <a16:creationId xmlns:a16="http://schemas.microsoft.com/office/drawing/2014/main" id="{93DAA41C-C974-AD47-A53C-1039F8E2DBC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63510" y="2490944"/>
              <a:ext cx="731520" cy="731520"/>
            </a:xfrm>
            <a:prstGeom prst="rect">
              <a:avLst/>
            </a:prstGeom>
          </p:spPr>
        </p:pic>
        <p:sp>
          <p:nvSpPr>
            <p:cNvPr id="72" name="TextBox 71">
              <a:extLst>
                <a:ext uri="{FF2B5EF4-FFF2-40B4-BE49-F238E27FC236}">
                  <a16:creationId xmlns:a16="http://schemas.microsoft.com/office/drawing/2014/main" id="{3692D3A0-CABC-3440-84AD-881EF14C1585}"/>
                </a:ext>
              </a:extLst>
            </p:cNvPr>
            <p:cNvSpPr txBox="1"/>
            <p:nvPr/>
          </p:nvSpPr>
          <p:spPr>
            <a:xfrm>
              <a:off x="8405816" y="3170563"/>
              <a:ext cx="18560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Computação de usuário final</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77" name="Graphic 76">
              <a:extLst>
                <a:ext uri="{FF2B5EF4-FFF2-40B4-BE49-F238E27FC236}">
                  <a16:creationId xmlns:a16="http://schemas.microsoft.com/office/drawing/2014/main" id="{A9FD4A75-9442-7545-BE2D-9637B4E802E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63510" y="3881466"/>
              <a:ext cx="731520" cy="731520"/>
            </a:xfrm>
            <a:prstGeom prst="rect">
              <a:avLst/>
            </a:prstGeom>
          </p:spPr>
        </p:pic>
        <p:sp>
          <p:nvSpPr>
            <p:cNvPr id="78" name="TextBox 77">
              <a:extLst>
                <a:ext uri="{FF2B5EF4-FFF2-40B4-BE49-F238E27FC236}">
                  <a16:creationId xmlns:a16="http://schemas.microsoft.com/office/drawing/2014/main" id="{192EABF2-A4D4-2447-AC15-7BE6FFEB2316}"/>
                </a:ext>
              </a:extLst>
            </p:cNvPr>
            <p:cNvSpPr txBox="1"/>
            <p:nvPr/>
          </p:nvSpPr>
          <p:spPr>
            <a:xfrm>
              <a:off x="8510552" y="4567517"/>
              <a:ext cx="191690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Migração e transferência</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33" name="TextBox 32">
              <a:extLst>
                <a:ext uri="{FF2B5EF4-FFF2-40B4-BE49-F238E27FC236}">
                  <a16:creationId xmlns:a16="http://schemas.microsoft.com/office/drawing/2014/main" id="{DC1DF143-2940-4413-AF10-AFE41270FFD9}"/>
                </a:ext>
              </a:extLst>
            </p:cNvPr>
            <p:cNvSpPr txBox="1"/>
            <p:nvPr/>
          </p:nvSpPr>
          <p:spPr>
            <a:xfrm>
              <a:off x="10699934" y="4567517"/>
              <a:ext cx="78899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Dispositivos móveis</a:t>
              </a:r>
            </a:p>
          </p:txBody>
        </p:sp>
        <p:pic>
          <p:nvPicPr>
            <p:cNvPr id="40" name="Graphic 39" descr="AWS mobile icon.">
              <a:extLst>
                <a:ext uri="{FF2B5EF4-FFF2-40B4-BE49-F238E27FC236}">
                  <a16:creationId xmlns:a16="http://schemas.microsoft.com/office/drawing/2014/main" id="{8C0FABC2-4238-43BD-9506-86B5F95FA792}"/>
                </a:ext>
                <a:ext uri="{C183D7F6-B498-43B3-948B-1728B52AA6E4}">
                  <adec:decorative xmlns:adec="http://schemas.microsoft.com/office/drawing/2017/decorative" val="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28673" y="3881466"/>
              <a:ext cx="731520" cy="731520"/>
            </a:xfrm>
            <a:prstGeom prst="rect">
              <a:avLst/>
            </a:prstGeom>
          </p:spPr>
        </p:pic>
        <p:pic>
          <p:nvPicPr>
            <p:cNvPr id="22" name="Graphic 21" descr="AWS compute icon.">
              <a:extLst>
                <a:ext uri="{FF2B5EF4-FFF2-40B4-BE49-F238E27FC236}">
                  <a16:creationId xmlns:a16="http://schemas.microsoft.com/office/drawing/2014/main" id="{5ACF59DB-8F9A-48FE-B180-E14F8F83A73B}"/>
                </a:ext>
                <a:ext uri="{C183D7F6-B498-43B3-948B-1728B52AA6E4}">
                  <adec:decorative xmlns:adec="http://schemas.microsoft.com/office/drawing/2017/decorative" val="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28673" y="1226550"/>
              <a:ext cx="731520" cy="731520"/>
            </a:xfrm>
            <a:prstGeom prst="rect">
              <a:avLst/>
            </a:prstGeom>
          </p:spPr>
        </p:pic>
        <p:sp>
          <p:nvSpPr>
            <p:cNvPr id="23" name="TextBox 22">
              <a:extLst>
                <a:ext uri="{FF2B5EF4-FFF2-40B4-BE49-F238E27FC236}">
                  <a16:creationId xmlns:a16="http://schemas.microsoft.com/office/drawing/2014/main" id="{970CF5FF-F040-48FF-A950-76231EAFDD24}"/>
                </a:ext>
              </a:extLst>
            </p:cNvPr>
            <p:cNvSpPr txBox="1"/>
            <p:nvPr/>
          </p:nvSpPr>
          <p:spPr>
            <a:xfrm>
              <a:off x="10587724" y="1907686"/>
              <a:ext cx="10134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Computação</a:t>
              </a:r>
            </a:p>
          </p:txBody>
        </p:sp>
        <p:pic>
          <p:nvPicPr>
            <p:cNvPr id="80" name="Graphic 79">
              <a:extLst>
                <a:ext uri="{FF2B5EF4-FFF2-40B4-BE49-F238E27FC236}">
                  <a16:creationId xmlns:a16="http://schemas.microsoft.com/office/drawing/2014/main" id="{E2B8BEDD-83DC-7340-BEE5-007FB8658AB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28673" y="2490944"/>
              <a:ext cx="731520" cy="731520"/>
            </a:xfrm>
            <a:prstGeom prst="rect">
              <a:avLst/>
            </a:prstGeom>
          </p:spPr>
        </p:pic>
        <p:sp>
          <p:nvSpPr>
            <p:cNvPr id="81" name="TextBox 80">
              <a:extLst>
                <a:ext uri="{FF2B5EF4-FFF2-40B4-BE49-F238E27FC236}">
                  <a16:creationId xmlns:a16="http://schemas.microsoft.com/office/drawing/2014/main" id="{FE2E7497-1FDC-0145-B2D7-2BB113820948}"/>
                </a:ext>
              </a:extLst>
            </p:cNvPr>
            <p:cNvSpPr txBox="1"/>
            <p:nvPr/>
          </p:nvSpPr>
          <p:spPr>
            <a:xfrm>
              <a:off x="10495551" y="3179421"/>
              <a:ext cx="11977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Tecnologia de jogos</a:t>
              </a:r>
            </a:p>
          </p:txBody>
        </p:sp>
        <p:sp>
          <p:nvSpPr>
            <p:cNvPr id="36" name="TextBox 35">
              <a:extLst>
                <a:ext uri="{FF2B5EF4-FFF2-40B4-BE49-F238E27FC236}">
                  <a16:creationId xmlns:a16="http://schemas.microsoft.com/office/drawing/2014/main" id="{DB1B3266-2555-43EB-AC7A-9550108148FA}"/>
                </a:ext>
              </a:extLst>
            </p:cNvPr>
            <p:cNvSpPr txBox="1"/>
            <p:nvPr/>
          </p:nvSpPr>
          <p:spPr>
            <a:xfrm>
              <a:off x="3964179" y="4567517"/>
              <a:ext cx="256035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Gerenciamento e governança</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46" name="Graphic 45" descr="AWS management tools icon.">
              <a:extLst>
                <a:ext uri="{FF2B5EF4-FFF2-40B4-BE49-F238E27FC236}">
                  <a16:creationId xmlns:a16="http://schemas.microsoft.com/office/drawing/2014/main" id="{B4E14D40-B48E-4CC2-8499-58B2477D85D8}"/>
                </a:ext>
                <a:ext uri="{C183D7F6-B498-43B3-948B-1728B52AA6E4}">
                  <adec:decorative xmlns:adec="http://schemas.microsoft.com/office/drawing/2017/decorative" val="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91824" y="3881466"/>
              <a:ext cx="731520" cy="731520"/>
            </a:xfrm>
            <a:prstGeom prst="rect">
              <a:avLst/>
            </a:prstGeom>
          </p:spPr>
        </p:pic>
        <p:pic>
          <p:nvPicPr>
            <p:cNvPr id="26" name="Graphic 25" descr="AWS database icon.">
              <a:extLst>
                <a:ext uri="{FF2B5EF4-FFF2-40B4-BE49-F238E27FC236}">
                  <a16:creationId xmlns:a16="http://schemas.microsoft.com/office/drawing/2014/main" id="{CD490A6D-3B43-4E2E-8037-798CD75403A1}"/>
                </a:ext>
                <a:ext uri="{C183D7F6-B498-43B3-948B-1728B52AA6E4}">
                  <adec:decorative xmlns:adec="http://schemas.microsoft.com/office/drawing/2017/decorative" val="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91824" y="2490944"/>
              <a:ext cx="731520" cy="731520"/>
            </a:xfrm>
            <a:prstGeom prst="rect">
              <a:avLst/>
            </a:prstGeom>
          </p:spPr>
        </p:pic>
        <p:sp>
          <p:nvSpPr>
            <p:cNvPr id="27" name="TextBox 26">
              <a:extLst>
                <a:ext uri="{FF2B5EF4-FFF2-40B4-BE49-F238E27FC236}">
                  <a16:creationId xmlns:a16="http://schemas.microsoft.com/office/drawing/2014/main" id="{7FDD4960-C8B5-489C-82A0-9CA33CC5BBB5}"/>
                </a:ext>
              </a:extLst>
            </p:cNvPr>
            <p:cNvSpPr txBox="1"/>
            <p:nvPr/>
          </p:nvSpPr>
          <p:spPr>
            <a:xfrm>
              <a:off x="4648470" y="3179421"/>
              <a:ext cx="10182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Banco de dados</a:t>
              </a:r>
            </a:p>
          </p:txBody>
        </p:sp>
        <p:pic>
          <p:nvPicPr>
            <p:cNvPr id="63" name="Graphic 62">
              <a:extLst>
                <a:ext uri="{FF2B5EF4-FFF2-40B4-BE49-F238E27FC236}">
                  <a16:creationId xmlns:a16="http://schemas.microsoft.com/office/drawing/2014/main" id="{C9962C28-472E-184B-8D92-C45F606D97E3}"/>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91824" y="1226550"/>
              <a:ext cx="731520" cy="731520"/>
            </a:xfrm>
            <a:prstGeom prst="rect">
              <a:avLst/>
            </a:prstGeom>
          </p:spPr>
        </p:pic>
        <p:sp>
          <p:nvSpPr>
            <p:cNvPr id="64" name="TextBox 63">
              <a:extLst>
                <a:ext uri="{FF2B5EF4-FFF2-40B4-BE49-F238E27FC236}">
                  <a16:creationId xmlns:a16="http://schemas.microsoft.com/office/drawing/2014/main" id="{F2355A63-AF06-304C-AEA6-A7E601F2930E}"/>
                </a:ext>
              </a:extLst>
            </p:cNvPr>
            <p:cNvSpPr txBox="1"/>
            <p:nvPr/>
          </p:nvSpPr>
          <p:spPr>
            <a:xfrm>
              <a:off x="4064978" y="1907686"/>
              <a:ext cx="21852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Realidade aumentada </a:t>
              </a:r>
              <a:b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 realidade virtual</a:t>
              </a:r>
            </a:p>
          </p:txBody>
        </p:sp>
        <p:pic>
          <p:nvPicPr>
            <p:cNvPr id="84" name="Graphic 83">
              <a:extLst>
                <a:ext uri="{FF2B5EF4-FFF2-40B4-BE49-F238E27FC236}">
                  <a16:creationId xmlns:a16="http://schemas.microsoft.com/office/drawing/2014/main" id="{76CC1574-4316-8745-88E7-3574F726783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91824" y="5240456"/>
              <a:ext cx="731520" cy="731520"/>
            </a:xfrm>
            <a:prstGeom prst="rect">
              <a:avLst/>
            </a:prstGeom>
          </p:spPr>
        </p:pic>
        <p:sp>
          <p:nvSpPr>
            <p:cNvPr id="85" name="TextBox 84">
              <a:extLst>
                <a:ext uri="{FF2B5EF4-FFF2-40B4-BE49-F238E27FC236}">
                  <a16:creationId xmlns:a16="http://schemas.microsoft.com/office/drawing/2014/main" id="{FC1AE6D1-1709-DB47-ACAF-728627BE89DC}"/>
                </a:ext>
              </a:extLst>
            </p:cNvPr>
            <p:cNvSpPr txBox="1"/>
            <p:nvPr/>
          </p:nvSpPr>
          <p:spPr>
            <a:xfrm>
              <a:off x="4702973" y="5915526"/>
              <a:ext cx="9092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Satélite</a:t>
              </a:r>
            </a:p>
          </p:txBody>
        </p:sp>
        <p:pic>
          <p:nvPicPr>
            <p:cNvPr id="28" name="Graphic 27" descr="AWS networking and content delivery icon.">
              <a:extLst>
                <a:ext uri="{FF2B5EF4-FFF2-40B4-BE49-F238E27FC236}">
                  <a16:creationId xmlns:a16="http://schemas.microsoft.com/office/drawing/2014/main" id="{8A07F3F7-4AF9-495E-9351-928106FFF99D}"/>
                </a:ext>
                <a:ext uri="{C183D7F6-B498-43B3-948B-1728B52AA6E4}">
                  <adec:decorative xmlns:adec="http://schemas.microsoft.com/office/drawing/2017/decorative" val="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65" y="5240456"/>
              <a:ext cx="731520" cy="731520"/>
            </a:xfrm>
            <a:prstGeom prst="rect">
              <a:avLst/>
            </a:prstGeom>
          </p:spPr>
        </p:pic>
        <p:sp>
          <p:nvSpPr>
            <p:cNvPr id="29" name="TextBox 28">
              <a:extLst>
                <a:ext uri="{FF2B5EF4-FFF2-40B4-BE49-F238E27FC236}">
                  <a16:creationId xmlns:a16="http://schemas.microsoft.com/office/drawing/2014/main" id="{AE61170E-1A90-4B43-A277-51B2E3D6CBA5}"/>
                </a:ext>
              </a:extLst>
            </p:cNvPr>
            <p:cNvSpPr txBox="1"/>
            <p:nvPr/>
          </p:nvSpPr>
          <p:spPr>
            <a:xfrm>
              <a:off x="419100" y="5915526"/>
              <a:ext cx="17352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Redes e entrega de conteúdo</a:t>
              </a:r>
            </a:p>
          </p:txBody>
        </p:sp>
        <p:sp>
          <p:nvSpPr>
            <p:cNvPr id="34" name="TextBox 33">
              <a:extLst>
                <a:ext uri="{FF2B5EF4-FFF2-40B4-BE49-F238E27FC236}">
                  <a16:creationId xmlns:a16="http://schemas.microsoft.com/office/drawing/2014/main" id="{66C24973-FB36-4CB7-913E-55FE5E2EA952}"/>
                </a:ext>
              </a:extLst>
            </p:cNvPr>
            <p:cNvSpPr txBox="1"/>
            <p:nvPr/>
          </p:nvSpPr>
          <p:spPr>
            <a:xfrm>
              <a:off x="595306" y="4563034"/>
              <a:ext cx="14175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Internet das Coisas</a:t>
              </a:r>
            </a:p>
          </p:txBody>
        </p:sp>
        <p:pic>
          <p:nvPicPr>
            <p:cNvPr id="41" name="Graphic 40" descr="AWS internet of things icon.">
              <a:extLst>
                <a:ext uri="{FF2B5EF4-FFF2-40B4-BE49-F238E27FC236}">
                  <a16:creationId xmlns:a16="http://schemas.microsoft.com/office/drawing/2014/main" id="{9CCE4B49-9479-4457-91A8-35E93ACA2973}"/>
                </a:ext>
                <a:ext uri="{C183D7F6-B498-43B3-948B-1728B52AA6E4}">
                  <adec:decorative xmlns:adec="http://schemas.microsoft.com/office/drawing/2017/decorative" val="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75465" y="3881466"/>
              <a:ext cx="731520" cy="731520"/>
            </a:xfrm>
            <a:prstGeom prst="rect">
              <a:avLst/>
            </a:prstGeom>
          </p:spPr>
        </p:pic>
        <p:pic>
          <p:nvPicPr>
            <p:cNvPr id="30" name="Graphic 29" descr="AWS analytics icon.">
              <a:extLst>
                <a:ext uri="{FF2B5EF4-FFF2-40B4-BE49-F238E27FC236}">
                  <a16:creationId xmlns:a16="http://schemas.microsoft.com/office/drawing/2014/main" id="{BFF91D77-2C34-442A-9CCF-659E2B57C602}"/>
                </a:ext>
                <a:ext uri="{C183D7F6-B498-43B3-948B-1728B52AA6E4}">
                  <adec:decorative xmlns:adec="http://schemas.microsoft.com/office/drawing/2017/decorative" val="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5465" y="1226550"/>
              <a:ext cx="731520" cy="731520"/>
            </a:xfrm>
            <a:prstGeom prst="rect">
              <a:avLst/>
            </a:prstGeom>
          </p:spPr>
        </p:pic>
        <p:sp>
          <p:nvSpPr>
            <p:cNvPr id="31" name="TextBox 30">
              <a:extLst>
                <a:ext uri="{FF2B5EF4-FFF2-40B4-BE49-F238E27FC236}">
                  <a16:creationId xmlns:a16="http://schemas.microsoft.com/office/drawing/2014/main" id="{CD480D35-9445-4C6E-971C-0B6FF27446BE}"/>
                </a:ext>
              </a:extLst>
            </p:cNvPr>
            <p:cNvSpPr txBox="1"/>
            <p:nvPr/>
          </p:nvSpPr>
          <p:spPr>
            <a:xfrm>
              <a:off x="849745" y="1907686"/>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Análise</a:t>
              </a:r>
            </a:p>
          </p:txBody>
        </p:sp>
        <p:pic>
          <p:nvPicPr>
            <p:cNvPr id="91" name="Graphic 90">
              <a:extLst>
                <a:ext uri="{FF2B5EF4-FFF2-40B4-BE49-F238E27FC236}">
                  <a16:creationId xmlns:a16="http://schemas.microsoft.com/office/drawing/2014/main" id="{5849C4D0-7B51-A14F-8E95-A7A74E09D33E}"/>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75465" y="2490944"/>
              <a:ext cx="731520" cy="731520"/>
            </a:xfrm>
            <a:prstGeom prst="rect">
              <a:avLst/>
            </a:prstGeom>
          </p:spPr>
        </p:pic>
        <p:sp>
          <p:nvSpPr>
            <p:cNvPr id="92" name="TextBox 91">
              <a:extLst>
                <a:ext uri="{FF2B5EF4-FFF2-40B4-BE49-F238E27FC236}">
                  <a16:creationId xmlns:a16="http://schemas.microsoft.com/office/drawing/2014/main" id="{9DBF4F11-9E41-514B-BC18-3125833A47B4}"/>
                </a:ext>
              </a:extLst>
            </p:cNvPr>
            <p:cNvSpPr txBox="1"/>
            <p:nvPr/>
          </p:nvSpPr>
          <p:spPr>
            <a:xfrm>
              <a:off x="508582" y="3179421"/>
              <a:ext cx="155628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Gerenciamento de custos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57" name="Graphic 56" descr="AWS machine learning icon.">
              <a:extLst>
                <a:ext uri="{FF2B5EF4-FFF2-40B4-BE49-F238E27FC236}">
                  <a16:creationId xmlns:a16="http://schemas.microsoft.com/office/drawing/2014/main" id="{3CABFD0E-BB49-4FF3-AF90-7E596AB84EAF}"/>
                </a:ext>
                <a:ext uri="{C183D7F6-B498-43B3-948B-1728B52AA6E4}">
                  <adec:decorative xmlns:adec="http://schemas.microsoft.com/office/drawing/2017/decorative" val="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847577" y="3881466"/>
              <a:ext cx="731520" cy="731520"/>
            </a:xfrm>
            <a:prstGeom prst="rect">
              <a:avLst/>
            </a:prstGeom>
          </p:spPr>
        </p:pic>
        <p:sp>
          <p:nvSpPr>
            <p:cNvPr id="59" name="TextBox 58">
              <a:extLst>
                <a:ext uri="{FF2B5EF4-FFF2-40B4-BE49-F238E27FC236}">
                  <a16:creationId xmlns:a16="http://schemas.microsoft.com/office/drawing/2014/main" id="{D2E5BF37-DC18-4CB9-B30F-433B74CDAE9C}"/>
                </a:ext>
              </a:extLst>
            </p:cNvPr>
            <p:cNvSpPr txBox="1"/>
            <p:nvPr/>
          </p:nvSpPr>
          <p:spPr>
            <a:xfrm>
              <a:off x="2502884" y="4567517"/>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Machine learning</a:t>
              </a:r>
            </a:p>
          </p:txBody>
        </p:sp>
        <p:pic>
          <p:nvPicPr>
            <p:cNvPr id="61" name="Graphic 60">
              <a:extLst>
                <a:ext uri="{FF2B5EF4-FFF2-40B4-BE49-F238E27FC236}">
                  <a16:creationId xmlns:a16="http://schemas.microsoft.com/office/drawing/2014/main" id="{D0BCA487-74F6-C448-9FDA-0F8E56EC7E3E}"/>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847577" y="1226550"/>
              <a:ext cx="731520" cy="731520"/>
            </a:xfrm>
            <a:prstGeom prst="rect">
              <a:avLst/>
            </a:prstGeom>
          </p:spPr>
        </p:pic>
        <p:sp>
          <p:nvSpPr>
            <p:cNvPr id="62" name="TextBox 61">
              <a:extLst>
                <a:ext uri="{FF2B5EF4-FFF2-40B4-BE49-F238E27FC236}">
                  <a16:creationId xmlns:a16="http://schemas.microsoft.com/office/drawing/2014/main" id="{404286D4-4E11-6544-9882-BCA37CD2F21C}"/>
                </a:ext>
              </a:extLst>
            </p:cNvPr>
            <p:cNvSpPr txBox="1"/>
            <p:nvPr/>
          </p:nvSpPr>
          <p:spPr>
            <a:xfrm>
              <a:off x="2240530" y="1907686"/>
              <a:ext cx="195813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Integração de aplicativos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87" name="Graphic 86">
              <a:extLst>
                <a:ext uri="{FF2B5EF4-FFF2-40B4-BE49-F238E27FC236}">
                  <a16:creationId xmlns:a16="http://schemas.microsoft.com/office/drawing/2014/main" id="{2B0359D4-DCEE-9C46-85B9-EF49B7C5B03F}"/>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847577" y="2490944"/>
              <a:ext cx="731520" cy="731520"/>
            </a:xfrm>
            <a:prstGeom prst="rect">
              <a:avLst/>
            </a:prstGeom>
          </p:spPr>
        </p:pic>
        <p:sp>
          <p:nvSpPr>
            <p:cNvPr id="88" name="TextBox 87">
              <a:extLst>
                <a:ext uri="{FF2B5EF4-FFF2-40B4-BE49-F238E27FC236}">
                  <a16:creationId xmlns:a16="http://schemas.microsoft.com/office/drawing/2014/main" id="{E236F9FE-3225-8A45-9D6B-F8A8FEDF5E43}"/>
                </a:ext>
              </a:extLst>
            </p:cNvPr>
            <p:cNvSpPr txBox="1"/>
            <p:nvPr/>
          </p:nvSpPr>
          <p:spPr>
            <a:xfrm>
              <a:off x="2198651" y="3179421"/>
              <a:ext cx="202386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Envolvimento de clientes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103" name="Graphic 102">
              <a:extLst>
                <a:ext uri="{FF2B5EF4-FFF2-40B4-BE49-F238E27FC236}">
                  <a16:creationId xmlns:a16="http://schemas.microsoft.com/office/drawing/2014/main" id="{5C507252-74D0-604D-9FAD-68677C42BA89}"/>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47577" y="5240456"/>
              <a:ext cx="731520" cy="731520"/>
            </a:xfrm>
            <a:prstGeom prst="rect">
              <a:avLst/>
            </a:prstGeom>
          </p:spPr>
        </p:pic>
        <p:sp>
          <p:nvSpPr>
            <p:cNvPr id="104" name="TextBox 103">
              <a:extLst>
                <a:ext uri="{FF2B5EF4-FFF2-40B4-BE49-F238E27FC236}">
                  <a16:creationId xmlns:a16="http://schemas.microsoft.com/office/drawing/2014/main" id="{5F651800-958E-7444-9606-DF8A840194B7}"/>
                </a:ext>
              </a:extLst>
            </p:cNvPr>
            <p:cNvSpPr txBox="1"/>
            <p:nvPr/>
          </p:nvSpPr>
          <p:spPr>
            <a:xfrm>
              <a:off x="2735482" y="5915526"/>
              <a:ext cx="9557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Robótica</a:t>
              </a:r>
            </a:p>
          </p:txBody>
        </p:sp>
      </p:grpSp>
      <p:sp>
        <p:nvSpPr>
          <p:cNvPr id="14" name="Footer Placeholder 13">
            <a:extLst>
              <a:ext uri="{C183D7F6-B498-43B3-948B-1728B52AA6E4}">
                <adec:decorative xmlns:adec="http://schemas.microsoft.com/office/drawing/2017/decorative" val="1"/>
              </a:ext>
            </a:extLst>
          </p:cNvPr>
          <p:cNvSpPr>
            <a:spLocks noGrp="1"/>
          </p:cNvSpPr>
          <p:nvPr>
            <p:ph type="ftr" sz="quarter" idx="3"/>
          </p:nvPr>
        </p:nvSpPr>
        <p:spPr>
          <a:xfrm>
            <a:off x="106701" y="6437597"/>
            <a:ext cx="4685123"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kern="1200" cap="none" spc="0" normalizeH="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t>
            </a:r>
            <a:r>
              <a:rPr lang="pt-BR" sz="900" b="0" i="0" u="none" strike="noStrike" kern="1200" cap="none" spc="0" normalizeH="0" noProof="0" dirty="0" err="1">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900" b="0" i="0" u="none" strike="noStrike" kern="1200" cap="none" spc="0" normalizeH="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Web Services, Inc. ou suas afiliadas. Todos os direitos reservados.</a:t>
            </a:r>
          </a:p>
        </p:txBody>
      </p:sp>
      <p:sp>
        <p:nvSpPr>
          <p:cNvPr id="15" name="Slide Number Placeholder 1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71342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FD3F-CBFB-41E2-AF81-91EBFE8C50F5}"/>
              </a:ext>
            </a:extLst>
          </p:cNvPr>
          <p:cNvSpPr>
            <a:spLocks noGrp="1"/>
          </p:cNvSpPr>
          <p:nvPr>
            <p:ph type="title"/>
          </p:nvPr>
        </p:nvSpPr>
        <p:spPr/>
        <p:txBody>
          <a:bodyPr rtlCol="0"/>
          <a:lstStyle/>
          <a:p>
            <a:pPr rtl="0"/>
            <a:r>
              <a:rPr lang="pt-BR">
                <a:latin typeface="+mn-lt"/>
              </a:rPr>
              <a:t>Exemplo de solução simples</a:t>
            </a:r>
          </a:p>
        </p:txBody>
      </p:sp>
      <p:grpSp>
        <p:nvGrpSpPr>
          <p:cNvPr id="8" name="Group 7">
            <a:extLst>
              <a:ext uri="{FF2B5EF4-FFF2-40B4-BE49-F238E27FC236}">
                <a16:creationId xmlns:a16="http://schemas.microsoft.com/office/drawing/2014/main" id="{EE28191F-A973-401E-9D90-B4BE67FF8C1B}"/>
              </a:ext>
              <a:ext uri="{C183D7F6-B498-43B3-948B-1728B52AA6E4}">
                <adec:decorative xmlns:adec="http://schemas.microsoft.com/office/drawing/2017/decorative" val="1"/>
              </a:ext>
            </a:extLst>
          </p:cNvPr>
          <p:cNvGrpSpPr/>
          <p:nvPr/>
        </p:nvGrpSpPr>
        <p:grpSpPr>
          <a:xfrm>
            <a:off x="1072374" y="1301310"/>
            <a:ext cx="9996379" cy="4917175"/>
            <a:chOff x="721987" y="1301310"/>
            <a:chExt cx="9996379" cy="4917175"/>
          </a:xfrm>
        </p:grpSpPr>
        <p:pic>
          <p:nvPicPr>
            <p:cNvPr id="6" name="Graphic 5">
              <a:extLst>
                <a:ext uri="{FF2B5EF4-FFF2-40B4-BE49-F238E27FC236}">
                  <a16:creationId xmlns:a16="http://schemas.microsoft.com/office/drawing/2014/main" id="{66FD1442-407B-4BFB-B2A0-0FB98D4EB6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0601" y="1301310"/>
              <a:ext cx="952500" cy="952500"/>
            </a:xfrm>
            <a:prstGeom prst="rect">
              <a:avLst/>
            </a:prstGeom>
          </p:spPr>
        </p:pic>
        <p:sp>
          <p:nvSpPr>
            <p:cNvPr id="7" name="TextBox 6">
              <a:extLst>
                <a:ext uri="{FF2B5EF4-FFF2-40B4-BE49-F238E27FC236}">
                  <a16:creationId xmlns:a16="http://schemas.microsoft.com/office/drawing/2014/main" id="{6D7DA2B9-91A9-4201-9F32-0C359425C8E4}"/>
                </a:ext>
              </a:extLst>
            </p:cNvPr>
            <p:cNvSpPr txBox="1"/>
            <p:nvPr/>
          </p:nvSpPr>
          <p:spPr>
            <a:xfrm>
              <a:off x="2772540" y="2257885"/>
              <a:ext cx="14437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a:ln>
                    <a:noFill/>
                  </a:ln>
                  <a:solidFill>
                    <a:srgbClr val="000000"/>
                  </a:solidFill>
                  <a:effectLst/>
                  <a:uLnTx/>
                  <a:uFillTx/>
                  <a:ea typeface="Amazon Ember Light" panose="020B0403020204020204" pitchFamily="34" charset="0"/>
                  <a:cs typeface="Amazon Ember Light" panose="020B0403020204020204" pitchFamily="34" charset="0"/>
                </a:rPr>
                <a:t>Redes</a:t>
              </a:r>
            </a:p>
          </p:txBody>
        </p:sp>
        <p:pic>
          <p:nvPicPr>
            <p:cNvPr id="9" name="Graphic 8">
              <a:extLst>
                <a:ext uri="{FF2B5EF4-FFF2-40B4-BE49-F238E27FC236}">
                  <a16:creationId xmlns:a16="http://schemas.microsoft.com/office/drawing/2014/main" id="{3B6B548C-BE7F-4711-8980-D2ABC6A1F51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6154" y="1301310"/>
              <a:ext cx="952500" cy="952500"/>
            </a:xfrm>
            <a:prstGeom prst="rect">
              <a:avLst/>
            </a:prstGeom>
          </p:spPr>
        </p:pic>
        <p:sp>
          <p:nvSpPr>
            <p:cNvPr id="10" name="TextBox 9">
              <a:extLst>
                <a:ext uri="{FF2B5EF4-FFF2-40B4-BE49-F238E27FC236}">
                  <a16:creationId xmlns:a16="http://schemas.microsoft.com/office/drawing/2014/main" id="{68B16038-2838-473F-9DF0-13646BD3395D}"/>
                </a:ext>
              </a:extLst>
            </p:cNvPr>
            <p:cNvSpPr txBox="1"/>
            <p:nvPr/>
          </p:nvSpPr>
          <p:spPr>
            <a:xfrm>
              <a:off x="4755284" y="2240078"/>
              <a:ext cx="153630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Computação</a:t>
              </a:r>
            </a:p>
          </p:txBody>
        </p:sp>
        <p:pic>
          <p:nvPicPr>
            <p:cNvPr id="12" name="Graphic 11">
              <a:extLst>
                <a:ext uri="{FF2B5EF4-FFF2-40B4-BE49-F238E27FC236}">
                  <a16:creationId xmlns:a16="http://schemas.microsoft.com/office/drawing/2014/main" id="{2204760B-6A9F-4804-B82A-067D078D6C5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7259" y="1301310"/>
              <a:ext cx="952500" cy="952500"/>
            </a:xfrm>
            <a:prstGeom prst="rect">
              <a:avLst/>
            </a:prstGeom>
          </p:spPr>
        </p:pic>
        <p:sp>
          <p:nvSpPr>
            <p:cNvPr id="13" name="TextBox 12">
              <a:extLst>
                <a:ext uri="{FF2B5EF4-FFF2-40B4-BE49-F238E27FC236}">
                  <a16:creationId xmlns:a16="http://schemas.microsoft.com/office/drawing/2014/main" id="{629255DF-90FD-49EA-84C4-C10823A017A7}"/>
                </a:ext>
              </a:extLst>
            </p:cNvPr>
            <p:cNvSpPr txBox="1"/>
            <p:nvPr/>
          </p:nvSpPr>
          <p:spPr>
            <a:xfrm>
              <a:off x="8708411" y="2253810"/>
              <a:ext cx="20099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Armazenamento</a:t>
              </a:r>
            </a:p>
          </p:txBody>
        </p:sp>
        <p:pic>
          <p:nvPicPr>
            <p:cNvPr id="15" name="Graphic 14">
              <a:extLst>
                <a:ext uri="{FF2B5EF4-FFF2-40B4-BE49-F238E27FC236}">
                  <a16:creationId xmlns:a16="http://schemas.microsoft.com/office/drawing/2014/main" id="{1EA8B760-09F9-4C07-80E2-5E9BE45EE36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07" y="1301310"/>
              <a:ext cx="952500" cy="952500"/>
            </a:xfrm>
            <a:prstGeom prst="rect">
              <a:avLst/>
            </a:prstGeom>
          </p:spPr>
        </p:pic>
        <p:sp>
          <p:nvSpPr>
            <p:cNvPr id="16" name="TextBox 15">
              <a:extLst>
                <a:ext uri="{FF2B5EF4-FFF2-40B4-BE49-F238E27FC236}">
                  <a16:creationId xmlns:a16="http://schemas.microsoft.com/office/drawing/2014/main" id="{0903E13C-B166-4FB5-A80E-D349611AFBFD}"/>
                </a:ext>
              </a:extLst>
            </p:cNvPr>
            <p:cNvSpPr txBox="1"/>
            <p:nvPr/>
          </p:nvSpPr>
          <p:spPr>
            <a:xfrm>
              <a:off x="6695001" y="2247253"/>
              <a:ext cx="186591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Banco de dados</a:t>
              </a:r>
            </a:p>
          </p:txBody>
        </p:sp>
        <p:sp>
          <p:nvSpPr>
            <p:cNvPr id="17" name="Rectangle 16">
              <a:extLst>
                <a:ext uri="{FF2B5EF4-FFF2-40B4-BE49-F238E27FC236}">
                  <a16:creationId xmlns:a16="http://schemas.microsoft.com/office/drawing/2014/main" id="{0D5CD7F0-37D1-4531-B60C-4D5215F02C57}"/>
                </a:ext>
              </a:extLst>
            </p:cNvPr>
            <p:cNvSpPr/>
            <p:nvPr/>
          </p:nvSpPr>
          <p:spPr>
            <a:xfrm>
              <a:off x="2772540" y="2812682"/>
              <a:ext cx="7923923" cy="340580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ea typeface="+mn-ea"/>
                  <a:cs typeface="+mn-cs"/>
                </a:rPr>
                <a:t> Nuvem AWS</a:t>
              </a:r>
            </a:p>
          </p:txBody>
        </p:sp>
        <p:pic>
          <p:nvPicPr>
            <p:cNvPr id="18" name="Graphic 17">
              <a:extLst>
                <a:ext uri="{FF2B5EF4-FFF2-40B4-BE49-F238E27FC236}">
                  <a16:creationId xmlns:a16="http://schemas.microsoft.com/office/drawing/2014/main" id="{080E9020-0A30-4F73-8E8A-3357C9138AB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75620" y="2812683"/>
              <a:ext cx="457200" cy="457200"/>
            </a:xfrm>
            <a:prstGeom prst="rect">
              <a:avLst/>
            </a:prstGeom>
          </p:spPr>
        </p:pic>
        <p:sp>
          <p:nvSpPr>
            <p:cNvPr id="23" name="Rectangle 22">
              <a:extLst>
                <a:ext uri="{FF2B5EF4-FFF2-40B4-BE49-F238E27FC236}">
                  <a16:creationId xmlns:a16="http://schemas.microsoft.com/office/drawing/2014/main" id="{0591F826-D142-42ED-8D40-C1F1FBE6BAC3}"/>
                </a:ext>
              </a:extLst>
            </p:cNvPr>
            <p:cNvSpPr/>
            <p:nvPr/>
          </p:nvSpPr>
          <p:spPr>
            <a:xfrm>
              <a:off x="3255179" y="3282241"/>
              <a:ext cx="7227658" cy="27742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Virtual Private Cloud (VPC)</a:t>
              </a:r>
            </a:p>
          </p:txBody>
        </p:sp>
        <p:pic>
          <p:nvPicPr>
            <p:cNvPr id="24" name="Graphic 23">
              <a:extLst>
                <a:ext uri="{FF2B5EF4-FFF2-40B4-BE49-F238E27FC236}">
                  <a16:creationId xmlns:a16="http://schemas.microsoft.com/office/drawing/2014/main" id="{FF350E5C-F804-4798-81DF-817CD48F69F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55179" y="3282241"/>
              <a:ext cx="457200" cy="457200"/>
            </a:xfrm>
            <a:prstGeom prst="rect">
              <a:avLst/>
            </a:prstGeom>
          </p:spPr>
        </p:pic>
        <p:pic>
          <p:nvPicPr>
            <p:cNvPr id="29" name="Graphic 28">
              <a:extLst>
                <a:ext uri="{FF2B5EF4-FFF2-40B4-BE49-F238E27FC236}">
                  <a16:creationId xmlns:a16="http://schemas.microsoft.com/office/drawing/2014/main" id="{F29CE053-CF12-4DDF-A4C3-32EA575C060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925" y="4975351"/>
              <a:ext cx="711200" cy="711200"/>
            </a:xfrm>
            <a:prstGeom prst="rect">
              <a:avLst/>
            </a:prstGeom>
          </p:spPr>
        </p:pic>
        <p:pic>
          <p:nvPicPr>
            <p:cNvPr id="30" name="Graphic 29">
              <a:extLst>
                <a:ext uri="{FF2B5EF4-FFF2-40B4-BE49-F238E27FC236}">
                  <a16:creationId xmlns:a16="http://schemas.microsoft.com/office/drawing/2014/main" id="{185B85A8-13FC-4472-BE31-6B11DA4CB75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41793" y="4100090"/>
              <a:ext cx="711200" cy="711200"/>
            </a:xfrm>
            <a:prstGeom prst="rect">
              <a:avLst/>
            </a:prstGeom>
          </p:spPr>
        </p:pic>
        <p:pic>
          <p:nvPicPr>
            <p:cNvPr id="32" name="Graphic 31">
              <a:extLst>
                <a:ext uri="{FF2B5EF4-FFF2-40B4-BE49-F238E27FC236}">
                  <a16:creationId xmlns:a16="http://schemas.microsoft.com/office/drawing/2014/main" id="{4A5AA60E-F38E-42DB-A27B-FD38DDBAE81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2357" y="3483154"/>
              <a:ext cx="711200" cy="711200"/>
            </a:xfrm>
            <a:prstGeom prst="rect">
              <a:avLst/>
            </a:prstGeom>
          </p:spPr>
        </p:pic>
        <p:sp>
          <p:nvSpPr>
            <p:cNvPr id="33" name="TextBox 32">
              <a:extLst>
                <a:ext uri="{FF2B5EF4-FFF2-40B4-BE49-F238E27FC236}">
                  <a16:creationId xmlns:a16="http://schemas.microsoft.com/office/drawing/2014/main" id="{7E2CC8AB-6B67-4F2F-8414-E9D77F61151A}"/>
                </a:ext>
              </a:extLst>
            </p:cNvPr>
            <p:cNvSpPr txBox="1"/>
            <p:nvPr/>
          </p:nvSpPr>
          <p:spPr>
            <a:xfrm>
              <a:off x="4803380" y="5686551"/>
              <a:ext cx="1478290" cy="369332"/>
            </a:xfrm>
            <a:prstGeom prst="rect">
              <a:avLst/>
            </a:prstGeom>
            <a:noFill/>
          </p:spPr>
          <p:txBody>
            <a:bodyPr wrap="none" rtlCol="0">
              <a:spAutoFit/>
            </a:bodyPr>
            <a:lstStyle/>
            <a:p>
              <a:pPr algn="ctr" rtl="0"/>
              <a:r>
                <a:rPr lang="pt-BR">
                  <a:ea typeface="Amazon Ember Light" panose="020B0403020204020204" pitchFamily="34" charset="0"/>
                  <a:cs typeface="Amazon Ember Light" panose="020B0403020204020204" pitchFamily="34" charset="0"/>
                </a:rPr>
                <a:t>Amazon EC2</a:t>
              </a:r>
            </a:p>
          </p:txBody>
        </p:sp>
        <p:sp>
          <p:nvSpPr>
            <p:cNvPr id="34" name="TextBox 33">
              <a:extLst>
                <a:ext uri="{FF2B5EF4-FFF2-40B4-BE49-F238E27FC236}">
                  <a16:creationId xmlns:a16="http://schemas.microsoft.com/office/drawing/2014/main" id="{F3F9D232-26E2-482D-8C35-1A549AE464C5}"/>
                </a:ext>
              </a:extLst>
            </p:cNvPr>
            <p:cNvSpPr txBox="1"/>
            <p:nvPr/>
          </p:nvSpPr>
          <p:spPr>
            <a:xfrm>
              <a:off x="8953257" y="4811290"/>
              <a:ext cx="1520505" cy="369332"/>
            </a:xfrm>
            <a:prstGeom prst="rect">
              <a:avLst/>
            </a:prstGeom>
            <a:noFill/>
          </p:spPr>
          <p:txBody>
            <a:bodyPr wrap="square" rtlCol="0">
              <a:spAutoFit/>
            </a:bodyPr>
            <a:lstStyle/>
            <a:p>
              <a:pPr algn="ctr" rtl="0"/>
              <a:r>
                <a:rPr lang="pt-BR">
                  <a:ea typeface="Amazon Ember Light" panose="020B0403020204020204" pitchFamily="34" charset="0"/>
                  <a:cs typeface="Amazon Ember Light" panose="020B0403020204020204" pitchFamily="34" charset="0"/>
                </a:rPr>
                <a:t>Amazon S3</a:t>
              </a:r>
            </a:p>
          </p:txBody>
        </p:sp>
        <p:sp>
          <p:nvSpPr>
            <p:cNvPr id="36" name="TextBox 35">
              <a:extLst>
                <a:ext uri="{FF2B5EF4-FFF2-40B4-BE49-F238E27FC236}">
                  <a16:creationId xmlns:a16="http://schemas.microsoft.com/office/drawing/2014/main" id="{5A6E8371-09BC-4FA3-BE2D-5CB9C2A50585}"/>
                </a:ext>
              </a:extLst>
            </p:cNvPr>
            <p:cNvSpPr txBox="1"/>
            <p:nvPr/>
          </p:nvSpPr>
          <p:spPr>
            <a:xfrm>
              <a:off x="6920486" y="4161380"/>
              <a:ext cx="1428614" cy="646331"/>
            </a:xfrm>
            <a:prstGeom prst="rect">
              <a:avLst/>
            </a:prstGeom>
            <a:noFill/>
          </p:spPr>
          <p:txBody>
            <a:bodyPr wrap="square" rtlCol="0">
              <a:spAutoFit/>
            </a:bodyPr>
            <a:lstStyle/>
            <a:p>
              <a:pPr algn="ctr" rtl="0"/>
              <a:r>
                <a:rPr lang="pt-BR">
                  <a:ea typeface="Amazon Ember Light" panose="020B0403020204020204" pitchFamily="34" charset="0"/>
                  <a:cs typeface="Amazon Ember Light" panose="020B0403020204020204" pitchFamily="34" charset="0"/>
                </a:rPr>
                <a:t>Amazon DynamoDB</a:t>
              </a:r>
              <a:endParaRPr lang="en-US" dirty="0">
                <a:ea typeface="Amazon Ember Light" panose="020B0403020204020204" pitchFamily="34" charset="0"/>
                <a:cs typeface="Amazon Ember Light" panose="020B0403020204020204" pitchFamily="34" charset="0"/>
              </a:endParaRPr>
            </a:p>
          </p:txBody>
        </p:sp>
        <p:cxnSp>
          <p:nvCxnSpPr>
            <p:cNvPr id="38" name="Straight Arrow Connector 37">
              <a:extLst>
                <a:ext uri="{FF2B5EF4-FFF2-40B4-BE49-F238E27FC236}">
                  <a16:creationId xmlns:a16="http://schemas.microsoft.com/office/drawing/2014/main" id="{870516C5-5C22-4683-9AEE-2522427A4E36}"/>
                </a:ext>
                <a:ext uri="{C183D7F6-B498-43B3-948B-1728B52AA6E4}">
                  <adec:decorative xmlns:adec="http://schemas.microsoft.com/office/drawing/2017/decorative" val="1"/>
                </a:ext>
              </a:extLst>
            </p:cNvPr>
            <p:cNvCxnSpPr>
              <a:cxnSpLocks/>
              <a:stCxn id="29" idx="3"/>
              <a:endCxn id="30" idx="1"/>
            </p:cNvCxnSpPr>
            <p:nvPr/>
          </p:nvCxnSpPr>
          <p:spPr>
            <a:xfrm flipV="1">
              <a:off x="5898125" y="4455690"/>
              <a:ext cx="3443668" cy="875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002414-8136-4D0B-9324-F648316F0539}"/>
                </a:ext>
                <a:ext uri="{C183D7F6-B498-43B3-948B-1728B52AA6E4}">
                  <adec:decorative xmlns:adec="http://schemas.microsoft.com/office/drawing/2017/decorative" val="1"/>
                </a:ext>
              </a:extLst>
            </p:cNvPr>
            <p:cNvCxnSpPr>
              <a:cxnSpLocks/>
              <a:endCxn id="32" idx="1"/>
            </p:cNvCxnSpPr>
            <p:nvPr/>
          </p:nvCxnSpPr>
          <p:spPr>
            <a:xfrm flipV="1">
              <a:off x="5898125" y="3838754"/>
              <a:ext cx="1374232" cy="12347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82EB9F-66FE-4DC5-8404-7D787456B0BB}"/>
                </a:ext>
                <a:ext uri="{C183D7F6-B498-43B3-948B-1728B52AA6E4}">
                  <adec:decorative xmlns:adec="http://schemas.microsoft.com/office/drawing/2017/decorative" val="1"/>
                </a:ext>
              </a:extLst>
            </p:cNvPr>
            <p:cNvCxnSpPr>
              <a:cxnSpLocks/>
              <a:stCxn id="10" idx="2"/>
              <a:endCxn id="29" idx="0"/>
            </p:cNvCxnSpPr>
            <p:nvPr/>
          </p:nvCxnSpPr>
          <p:spPr>
            <a:xfrm>
              <a:off x="5523438" y="2609410"/>
              <a:ext cx="19087" cy="23659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26E5D5-D526-4ED1-B820-B8A57B39DCA8}"/>
                </a:ext>
                <a:ext uri="{C183D7F6-B498-43B3-948B-1728B52AA6E4}">
                  <adec:decorative xmlns:adec="http://schemas.microsoft.com/office/drawing/2017/decorative" val="1"/>
                </a:ext>
              </a:extLst>
            </p:cNvPr>
            <p:cNvCxnSpPr>
              <a:cxnSpLocks/>
              <a:stCxn id="13" idx="2"/>
              <a:endCxn id="30" idx="0"/>
            </p:cNvCxnSpPr>
            <p:nvPr/>
          </p:nvCxnSpPr>
          <p:spPr>
            <a:xfrm flipH="1">
              <a:off x="9697393" y="2623142"/>
              <a:ext cx="15996" cy="14769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E45215-4F46-4821-91CA-7FDDAD823804}"/>
                </a:ext>
                <a:ext uri="{C183D7F6-B498-43B3-948B-1728B52AA6E4}">
                  <adec:decorative xmlns:adec="http://schemas.microsoft.com/office/drawing/2017/decorative" val="1"/>
                </a:ext>
              </a:extLst>
            </p:cNvPr>
            <p:cNvCxnSpPr>
              <a:cxnSpLocks/>
              <a:stCxn id="16" idx="2"/>
              <a:endCxn id="32" idx="0"/>
            </p:cNvCxnSpPr>
            <p:nvPr/>
          </p:nvCxnSpPr>
          <p:spPr>
            <a:xfrm>
              <a:off x="7627957" y="2616585"/>
              <a:ext cx="0" cy="86656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3ED1D0-FC50-4C4E-A6DF-91B4CC71003A}"/>
                </a:ext>
                <a:ext uri="{C183D7F6-B498-43B3-948B-1728B52AA6E4}">
                  <adec:decorative xmlns:adec="http://schemas.microsoft.com/office/drawing/2017/decorative" val="1"/>
                </a:ext>
              </a:extLst>
            </p:cNvPr>
            <p:cNvCxnSpPr>
              <a:cxnSpLocks/>
              <a:stCxn id="7" idx="2"/>
              <a:endCxn id="24" idx="0"/>
            </p:cNvCxnSpPr>
            <p:nvPr/>
          </p:nvCxnSpPr>
          <p:spPr>
            <a:xfrm flipH="1">
              <a:off x="3483779" y="2627217"/>
              <a:ext cx="10612" cy="65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27D655-ACE8-44C4-87F2-C2D45977FD28}"/>
                </a:ext>
                <a:ext uri="{C183D7F6-B498-43B3-948B-1728B52AA6E4}">
                  <adec:decorative xmlns:adec="http://schemas.microsoft.com/office/drawing/2017/decorative" val="1"/>
                </a:ext>
              </a:extLst>
            </p:cNvPr>
            <p:cNvCxnSpPr>
              <a:cxnSpLocks/>
              <a:stCxn id="66" idx="1"/>
              <a:endCxn id="24" idx="1"/>
            </p:cNvCxnSpPr>
            <p:nvPr/>
          </p:nvCxnSpPr>
          <p:spPr>
            <a:xfrm flipV="1">
              <a:off x="1735796" y="3510841"/>
              <a:ext cx="1519383" cy="753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23365992-A5A0-493E-A5E8-D35AF13DA0C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794764" y="3806812"/>
              <a:ext cx="941032" cy="914400"/>
            </a:xfrm>
            <a:prstGeom prst="rect">
              <a:avLst/>
            </a:prstGeom>
          </p:spPr>
        </p:pic>
        <p:sp>
          <p:nvSpPr>
            <p:cNvPr id="72" name="TextBox 71">
              <a:extLst>
                <a:ext uri="{FF2B5EF4-FFF2-40B4-BE49-F238E27FC236}">
                  <a16:creationId xmlns:a16="http://schemas.microsoft.com/office/drawing/2014/main" id="{4FF0EA7C-F038-4A60-B77D-5C4D2336A34E}"/>
                </a:ext>
              </a:extLst>
            </p:cNvPr>
            <p:cNvSpPr txBox="1"/>
            <p:nvPr/>
          </p:nvSpPr>
          <p:spPr>
            <a:xfrm>
              <a:off x="721987" y="4708654"/>
              <a:ext cx="739305" cy="369332"/>
            </a:xfrm>
            <a:prstGeom prst="rect">
              <a:avLst/>
            </a:prstGeom>
            <a:noFill/>
          </p:spPr>
          <p:txBody>
            <a:bodyPr wrap="none" rtlCol="0">
              <a:spAutoFit/>
            </a:bodyPr>
            <a:lstStyle/>
            <a:p>
              <a:pPr rtl="0"/>
              <a:r>
                <a:rPr lang="pt-BR" dirty="0">
                  <a:ea typeface="Amazon Ember Light" panose="020B0403020204020204" pitchFamily="34" charset="0"/>
                  <a:cs typeface="Amazon Ember Light" panose="020B0403020204020204" pitchFamily="34" charset="0"/>
                </a:rPr>
                <a:t>Usuários</a:t>
              </a:r>
            </a:p>
          </p:txBody>
        </p:sp>
        <p:cxnSp>
          <p:nvCxnSpPr>
            <p:cNvPr id="52" name="Straight Arrow Connector 51">
              <a:extLst>
                <a:ext uri="{FF2B5EF4-FFF2-40B4-BE49-F238E27FC236}">
                  <a16:creationId xmlns:a16="http://schemas.microsoft.com/office/drawing/2014/main" id="{BE40324B-3CFF-314A-B44F-6995B56C78C9}"/>
                </a:ext>
                <a:ext uri="{C183D7F6-B498-43B3-948B-1728B52AA6E4}">
                  <adec:decorative xmlns:adec="http://schemas.microsoft.com/office/drawing/2017/decorative" val="1"/>
                </a:ext>
              </a:extLst>
            </p:cNvPr>
            <p:cNvCxnSpPr>
              <a:cxnSpLocks/>
              <a:stCxn id="24" idx="2"/>
              <a:endCxn id="29" idx="1"/>
            </p:cNvCxnSpPr>
            <p:nvPr/>
          </p:nvCxnSpPr>
          <p:spPr>
            <a:xfrm>
              <a:off x="3483779" y="3739441"/>
              <a:ext cx="1703146" cy="1591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E464C53C-4A2F-4196-A37B-E70A54E8D15F}"/>
              </a:ext>
              <a:ext uri="{C183D7F6-B498-43B3-948B-1728B52AA6E4}">
                <adec:decorative xmlns:adec="http://schemas.microsoft.com/office/drawing/2017/decorative" val="1"/>
              </a:ext>
            </a:extLst>
          </p:cNvPr>
          <p:cNvSpPr>
            <a:spLocks noGrp="1"/>
          </p:cNvSpPr>
          <p:nvPr>
            <p:ph type="ftr" sz="quarter" idx="3"/>
          </p:nvPr>
        </p:nvSpPr>
        <p:spPr>
          <a:xfrm>
            <a:off x="419100" y="6356350"/>
            <a:ext cx="4420319" cy="365125"/>
          </a:xfrm>
        </p:spPr>
        <p:txBody>
          <a:bodyPr rtlCol="0"/>
          <a:lstStyle/>
          <a:p>
            <a:pPr rtl="0"/>
            <a:r>
              <a:rPr lang="pt-BR" dirty="0">
                <a:latin typeface="+mn-lt"/>
              </a:rPr>
              <a:t>© 2019 </a:t>
            </a:r>
            <a:r>
              <a:rPr lang="pt-BR" dirty="0" err="1">
                <a:latin typeface="+mn-lt"/>
              </a:rPr>
              <a:t>Amazon</a:t>
            </a:r>
            <a:r>
              <a:rPr lang="pt-BR" dirty="0">
                <a:latin typeface="+mn-lt"/>
              </a:rPr>
              <a:t> Web Services, Inc. ou suas afiliadas. Todos os direitos reservados.</a:t>
            </a:r>
          </a:p>
        </p:txBody>
      </p:sp>
      <p:sp>
        <p:nvSpPr>
          <p:cNvPr id="3" name="Slide Number Placeholder 2">
            <a:extLst>
              <a:ext uri="{FF2B5EF4-FFF2-40B4-BE49-F238E27FC236}">
                <a16:creationId xmlns:a16="http://schemas.microsoft.com/office/drawing/2014/main" id="{7E1F508C-8C16-4B91-8636-5E1A878345B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23</a:t>
            </a:fld>
            <a:endParaRPr lang="en-US" dirty="0">
              <a:latin typeface="+mn-lt"/>
            </a:endParaRPr>
          </a:p>
        </p:txBody>
      </p:sp>
    </p:spTree>
    <p:custDataLst>
      <p:tags r:id="rId1"/>
    </p:custDataLst>
    <p:extLst>
      <p:ext uri="{BB962C8B-B14F-4D97-AF65-F5344CB8AC3E}">
        <p14:creationId xmlns:p14="http://schemas.microsoft.com/office/powerpoint/2010/main" val="529606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AEF9-F9A0-4B6D-A1E3-083A0A38361F}"/>
              </a:ext>
            </a:extLst>
          </p:cNvPr>
          <p:cNvSpPr>
            <a:spLocks noGrp="1"/>
          </p:cNvSpPr>
          <p:nvPr>
            <p:ph type="title"/>
          </p:nvPr>
        </p:nvSpPr>
        <p:spPr/>
        <p:txBody>
          <a:bodyPr rtlCol="0"/>
          <a:lstStyle/>
          <a:p>
            <a:pPr rtl="0"/>
            <a:r>
              <a:rPr lang="pt-BR"/>
              <a:t>Escolhendo um serviço</a:t>
            </a:r>
          </a:p>
        </p:txBody>
      </p:sp>
      <p:sp>
        <p:nvSpPr>
          <p:cNvPr id="26" name="TextBox 25">
            <a:extLst>
              <a:ext uri="{FF2B5EF4-FFF2-40B4-BE49-F238E27FC236}">
                <a16:creationId xmlns:a16="http://schemas.microsoft.com/office/drawing/2014/main" id="{B7DFE695-10AA-45DD-9866-8435CF82BB98}"/>
              </a:ext>
            </a:extLst>
          </p:cNvPr>
          <p:cNvSpPr txBox="1"/>
          <p:nvPr/>
        </p:nvSpPr>
        <p:spPr>
          <a:xfrm>
            <a:off x="224248" y="1258159"/>
            <a:ext cx="11860660" cy="954107"/>
          </a:xfrm>
          <a:prstGeom prst="rect">
            <a:avLst/>
          </a:prstGeom>
          <a:noFill/>
        </p:spPr>
        <p:txBody>
          <a:bodyPr wrap="square" rtlCol="0">
            <a:spAutoFit/>
          </a:bodyPr>
          <a:lstStyle/>
          <a:p>
            <a:pP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O serviço selecionado </a:t>
            </a:r>
            <a:r>
              <a:rPr lang="pt-BR" sz="280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depende dos</a:t>
            </a:r>
            <a:r>
              <a:rPr lang="pt-BR" sz="2800">
                <a:latin typeface="Amazon Ember Light" panose="020B0403020204020204" pitchFamily="34" charset="0"/>
                <a:ea typeface="Amazon Ember Light" panose="020B0403020204020204" pitchFamily="34" charset="0"/>
                <a:cs typeface="Amazon Ember Light" panose="020B0403020204020204" pitchFamily="34" charset="0"/>
              </a:rPr>
              <a:t> seus </a:t>
            </a:r>
            <a:r>
              <a:rPr lang="pt-BR" sz="280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objetivos empresariais e requisitos de tecnologia</a:t>
            </a:r>
            <a:r>
              <a:rPr lang="pt-BR" sz="280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3" name="Group 2">
            <a:extLst>
              <a:ext uri="{FF2B5EF4-FFF2-40B4-BE49-F238E27FC236}">
                <a16:creationId xmlns:a16="http://schemas.microsoft.com/office/drawing/2014/main" id="{300B8B35-427B-44A5-AA00-D2DAD7D9BD56}"/>
              </a:ext>
              <a:ext uri="{C183D7F6-B498-43B3-948B-1728B52AA6E4}">
                <adec:decorative xmlns:adec="http://schemas.microsoft.com/office/drawing/2017/decorative" val="1"/>
              </a:ext>
            </a:extLst>
          </p:cNvPr>
          <p:cNvGrpSpPr/>
          <p:nvPr/>
        </p:nvGrpSpPr>
        <p:grpSpPr>
          <a:xfrm>
            <a:off x="1489167" y="1939786"/>
            <a:ext cx="8509415" cy="4441618"/>
            <a:chOff x="1489167" y="1939786"/>
            <a:chExt cx="8509415" cy="4441618"/>
          </a:xfrm>
        </p:grpSpPr>
        <p:grpSp>
          <p:nvGrpSpPr>
            <p:cNvPr id="7" name="Group 6">
              <a:extLst>
                <a:ext uri="{FF2B5EF4-FFF2-40B4-BE49-F238E27FC236}">
                  <a16:creationId xmlns:a16="http://schemas.microsoft.com/office/drawing/2014/main" id="{9A2C416B-1558-40F0-9D14-8ED04563962A}"/>
                </a:ext>
                <a:ext uri="{C183D7F6-B498-43B3-948B-1728B52AA6E4}">
                  <adec:decorative xmlns:adec="http://schemas.microsoft.com/office/drawing/2017/decorative" val="1"/>
                </a:ext>
              </a:extLst>
            </p:cNvPr>
            <p:cNvGrpSpPr/>
            <p:nvPr/>
          </p:nvGrpSpPr>
          <p:grpSpPr>
            <a:xfrm>
              <a:off x="7648646" y="4841330"/>
              <a:ext cx="1616197" cy="1191482"/>
              <a:chOff x="3742874" y="3570552"/>
              <a:chExt cx="1616197" cy="1191482"/>
            </a:xfrm>
          </p:grpSpPr>
          <p:sp>
            <p:nvSpPr>
              <p:cNvPr id="12" name="TextBox 11">
                <a:extLst>
                  <a:ext uri="{FF2B5EF4-FFF2-40B4-BE49-F238E27FC236}">
                    <a16:creationId xmlns:a16="http://schemas.microsoft.com/office/drawing/2014/main" id="{448CD9E8-51EF-45B6-9F0A-FBD6C226A5E0}"/>
                  </a:ext>
                </a:extLst>
              </p:cNvPr>
              <p:cNvSpPr txBox="1"/>
              <p:nvPr/>
            </p:nvSpPr>
            <p:spPr>
              <a:xfrm>
                <a:off x="3742874" y="4115703"/>
                <a:ext cx="1616197"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Lightsail</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5" name="Graphic 34">
                <a:extLst>
                  <a:ext uri="{FF2B5EF4-FFF2-40B4-BE49-F238E27FC236}">
                    <a16:creationId xmlns:a16="http://schemas.microsoft.com/office/drawing/2014/main" id="{54AA77C2-44B3-4C3F-9F6E-79EFB93ED8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6653" y="3570552"/>
                <a:ext cx="548640" cy="548640"/>
              </a:xfrm>
              <a:prstGeom prst="rect">
                <a:avLst/>
              </a:prstGeom>
            </p:spPr>
          </p:pic>
        </p:grpSp>
        <p:grpSp>
          <p:nvGrpSpPr>
            <p:cNvPr id="22" name="Group 21">
              <a:extLst>
                <a:ext uri="{FF2B5EF4-FFF2-40B4-BE49-F238E27FC236}">
                  <a16:creationId xmlns:a16="http://schemas.microsoft.com/office/drawing/2014/main" id="{3940C7C5-8921-4B08-B5B1-07BDEF30ADA8}"/>
                </a:ext>
                <a:ext uri="{C183D7F6-B498-43B3-948B-1728B52AA6E4}">
                  <adec:decorative xmlns:adec="http://schemas.microsoft.com/office/drawing/2017/decorative" val="1"/>
                </a:ext>
              </a:extLst>
            </p:cNvPr>
            <p:cNvGrpSpPr/>
            <p:nvPr/>
          </p:nvGrpSpPr>
          <p:grpSpPr>
            <a:xfrm>
              <a:off x="6387464" y="5463432"/>
              <a:ext cx="1301959" cy="917972"/>
              <a:chOff x="9629317" y="5811182"/>
              <a:chExt cx="1301959" cy="917972"/>
            </a:xfrm>
          </p:grpSpPr>
          <p:sp>
            <p:nvSpPr>
              <p:cNvPr id="13" name="TextBox 12">
                <a:extLst>
                  <a:ext uri="{FF2B5EF4-FFF2-40B4-BE49-F238E27FC236}">
                    <a16:creationId xmlns:a16="http://schemas.microsoft.com/office/drawing/2014/main" id="{E44A45E5-22AB-4B29-AE5E-D464231CD1E9}"/>
                  </a:ext>
                </a:extLst>
              </p:cNvPr>
              <p:cNvSpPr txBox="1"/>
              <p:nvPr/>
            </p:nvSpPr>
            <p:spPr>
              <a:xfrm>
                <a:off x="9629317" y="6359822"/>
                <a:ext cx="1301959"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36" name="Graphic 35">
                <a:extLst>
                  <a:ext uri="{FF2B5EF4-FFF2-40B4-BE49-F238E27FC236}">
                    <a16:creationId xmlns:a16="http://schemas.microsoft.com/office/drawing/2014/main" id="{5C0A0CB3-A8E9-4F1F-972F-B1116AA8E3E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976" y="5811182"/>
                <a:ext cx="548640" cy="548640"/>
              </a:xfrm>
              <a:prstGeom prst="rect">
                <a:avLst/>
              </a:prstGeom>
            </p:spPr>
          </p:pic>
        </p:grpSp>
        <p:grpSp>
          <p:nvGrpSpPr>
            <p:cNvPr id="21" name="Group 20">
              <a:extLst>
                <a:ext uri="{FF2B5EF4-FFF2-40B4-BE49-F238E27FC236}">
                  <a16:creationId xmlns:a16="http://schemas.microsoft.com/office/drawing/2014/main" id="{8F7329F1-DAE5-4B30-A8EB-FD8EF591AD1E}"/>
                </a:ext>
                <a:ext uri="{C183D7F6-B498-43B3-948B-1728B52AA6E4}">
                  <adec:decorative xmlns:adec="http://schemas.microsoft.com/office/drawing/2017/decorative" val="1"/>
                </a:ext>
              </a:extLst>
            </p:cNvPr>
            <p:cNvGrpSpPr/>
            <p:nvPr/>
          </p:nvGrpSpPr>
          <p:grpSpPr>
            <a:xfrm>
              <a:off x="4605112" y="5094100"/>
              <a:ext cx="1661032" cy="917972"/>
              <a:chOff x="5801316" y="5841464"/>
              <a:chExt cx="1661032" cy="917972"/>
            </a:xfrm>
          </p:grpSpPr>
          <p:sp>
            <p:nvSpPr>
              <p:cNvPr id="17" name="TextBox 16">
                <a:extLst>
                  <a:ext uri="{FF2B5EF4-FFF2-40B4-BE49-F238E27FC236}">
                    <a16:creationId xmlns:a16="http://schemas.microsoft.com/office/drawing/2014/main" id="{B5D3A2EE-645B-4846-A9AB-13C4EC530FE1}"/>
                  </a:ext>
                </a:extLst>
              </p:cNvPr>
              <p:cNvSpPr txBox="1"/>
              <p:nvPr/>
            </p:nvSpPr>
            <p:spPr>
              <a:xfrm>
                <a:off x="5801316" y="6390104"/>
                <a:ext cx="1661032"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Outposts</a:t>
                </a:r>
              </a:p>
            </p:txBody>
          </p:sp>
          <p:pic>
            <p:nvPicPr>
              <p:cNvPr id="38" name="Graphic 37">
                <a:extLst>
                  <a:ext uri="{FF2B5EF4-FFF2-40B4-BE49-F238E27FC236}">
                    <a16:creationId xmlns:a16="http://schemas.microsoft.com/office/drawing/2014/main" id="{FB716D45-AF27-49CC-905B-1F002498F30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7512" y="5841464"/>
                <a:ext cx="548640" cy="548640"/>
              </a:xfrm>
              <a:prstGeom prst="rect">
                <a:avLst/>
              </a:prstGeom>
            </p:spPr>
          </p:pic>
        </p:grpSp>
        <p:grpSp>
          <p:nvGrpSpPr>
            <p:cNvPr id="6" name="Group 5">
              <a:extLst>
                <a:ext uri="{FF2B5EF4-FFF2-40B4-BE49-F238E27FC236}">
                  <a16:creationId xmlns:a16="http://schemas.microsoft.com/office/drawing/2014/main" id="{2271C888-F0FC-48D1-93DF-C819F5BECA64}"/>
                </a:ext>
                <a:ext uri="{C183D7F6-B498-43B3-948B-1728B52AA6E4}">
                  <adec:decorative xmlns:adec="http://schemas.microsoft.com/office/drawing/2017/decorative" val="1"/>
                </a:ext>
              </a:extLst>
            </p:cNvPr>
            <p:cNvGrpSpPr/>
            <p:nvPr/>
          </p:nvGrpSpPr>
          <p:grpSpPr>
            <a:xfrm>
              <a:off x="3245901" y="2160721"/>
              <a:ext cx="1633103" cy="1194971"/>
              <a:chOff x="2220663" y="3217291"/>
              <a:chExt cx="1633103" cy="1194971"/>
            </a:xfrm>
          </p:grpSpPr>
          <p:sp>
            <p:nvSpPr>
              <p:cNvPr id="20" name="TextBox 19">
                <a:extLst>
                  <a:ext uri="{FF2B5EF4-FFF2-40B4-BE49-F238E27FC236}">
                    <a16:creationId xmlns:a16="http://schemas.microsoft.com/office/drawing/2014/main" id="{3C71C5B1-715A-4394-AC2B-FBEF9ED31830}"/>
                  </a:ext>
                </a:extLst>
              </p:cNvPr>
              <p:cNvSpPr txBox="1"/>
              <p:nvPr/>
            </p:nvSpPr>
            <p:spPr>
              <a:xfrm>
                <a:off x="2220663" y="3765931"/>
                <a:ext cx="1633103"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VMware Cloud on AWS</a:t>
                </a:r>
              </a:p>
            </p:txBody>
          </p:sp>
          <p:pic>
            <p:nvPicPr>
              <p:cNvPr id="40" name="Graphic 39">
                <a:extLst>
                  <a:ext uri="{FF2B5EF4-FFF2-40B4-BE49-F238E27FC236}">
                    <a16:creationId xmlns:a16="http://schemas.microsoft.com/office/drawing/2014/main" id="{14088523-89B9-4C3C-8D08-8B1CC7248E1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2571" y="3217291"/>
                <a:ext cx="548640" cy="548640"/>
              </a:xfrm>
              <a:prstGeom prst="rect">
                <a:avLst/>
              </a:prstGeom>
            </p:spPr>
          </p:pic>
        </p:grpSp>
        <p:grpSp>
          <p:nvGrpSpPr>
            <p:cNvPr id="14" name="Group 13">
              <a:extLst>
                <a:ext uri="{FF2B5EF4-FFF2-40B4-BE49-F238E27FC236}">
                  <a16:creationId xmlns:a16="http://schemas.microsoft.com/office/drawing/2014/main" id="{9AC66BA3-5A78-4899-8875-F5DACCE287CF}"/>
                </a:ext>
                <a:ext uri="{C183D7F6-B498-43B3-948B-1728B52AA6E4}">
                  <adec:decorative xmlns:adec="http://schemas.microsoft.com/office/drawing/2017/decorative" val="1"/>
                </a:ext>
              </a:extLst>
            </p:cNvPr>
            <p:cNvGrpSpPr/>
            <p:nvPr/>
          </p:nvGrpSpPr>
          <p:grpSpPr>
            <a:xfrm>
              <a:off x="2729434" y="3468559"/>
              <a:ext cx="1471878" cy="937952"/>
              <a:chOff x="1198408" y="4499119"/>
              <a:chExt cx="1471878" cy="937952"/>
            </a:xfrm>
          </p:grpSpPr>
          <p:sp>
            <p:nvSpPr>
              <p:cNvPr id="10" name="TextBox 9">
                <a:extLst>
                  <a:ext uri="{FF2B5EF4-FFF2-40B4-BE49-F238E27FC236}">
                    <a16:creationId xmlns:a16="http://schemas.microsoft.com/office/drawing/2014/main" id="{99E1F13C-DC6B-4C01-9D59-5B3BF22C937D}"/>
                  </a:ext>
                </a:extLst>
              </p:cNvPr>
              <p:cNvSpPr txBox="1"/>
              <p:nvPr/>
            </p:nvSpPr>
            <p:spPr>
              <a:xfrm>
                <a:off x="1198408" y="5067739"/>
                <a:ext cx="1471878"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ECS</a:t>
                </a:r>
              </a:p>
            </p:txBody>
          </p:sp>
          <p:pic>
            <p:nvPicPr>
              <p:cNvPr id="31" name="Graphic 30">
                <a:extLst>
                  <a:ext uri="{FF2B5EF4-FFF2-40B4-BE49-F238E27FC236}">
                    <a16:creationId xmlns:a16="http://schemas.microsoft.com/office/drawing/2014/main" id="{D99204FD-3FAC-4CF2-A108-90C51805934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0027" y="4499119"/>
                <a:ext cx="548640" cy="548640"/>
              </a:xfrm>
              <a:prstGeom prst="rect">
                <a:avLst/>
              </a:prstGeom>
            </p:spPr>
          </p:pic>
        </p:grpSp>
        <p:grpSp>
          <p:nvGrpSpPr>
            <p:cNvPr id="16" name="Group 15">
              <a:extLst>
                <a:ext uri="{FF2B5EF4-FFF2-40B4-BE49-F238E27FC236}">
                  <a16:creationId xmlns:a16="http://schemas.microsoft.com/office/drawing/2014/main" id="{DD3326FD-8CFD-44DC-A731-A7AC2D017D5C}"/>
                </a:ext>
                <a:ext uri="{C183D7F6-B498-43B3-948B-1728B52AA6E4}">
                  <adec:decorative xmlns:adec="http://schemas.microsoft.com/office/drawing/2017/decorative" val="1"/>
                </a:ext>
              </a:extLst>
            </p:cNvPr>
            <p:cNvGrpSpPr/>
            <p:nvPr/>
          </p:nvGrpSpPr>
          <p:grpSpPr>
            <a:xfrm>
              <a:off x="1489167" y="4128698"/>
              <a:ext cx="1465466" cy="940991"/>
              <a:chOff x="12349" y="4765095"/>
              <a:chExt cx="1465466" cy="940991"/>
            </a:xfrm>
          </p:grpSpPr>
          <p:sp>
            <p:nvSpPr>
              <p:cNvPr id="11" name="TextBox 10">
                <a:extLst>
                  <a:ext uri="{FF2B5EF4-FFF2-40B4-BE49-F238E27FC236}">
                    <a16:creationId xmlns:a16="http://schemas.microsoft.com/office/drawing/2014/main" id="{55A547B9-1470-41FD-81AC-3A22D2A1CC7E}"/>
                  </a:ext>
                </a:extLst>
              </p:cNvPr>
              <p:cNvSpPr txBox="1"/>
              <p:nvPr/>
            </p:nvSpPr>
            <p:spPr>
              <a:xfrm>
                <a:off x="12349" y="5336754"/>
                <a:ext cx="1465466"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EKS</a:t>
                </a:r>
              </a:p>
            </p:txBody>
          </p:sp>
          <p:pic>
            <p:nvPicPr>
              <p:cNvPr id="34" name="Graphic 33">
                <a:extLst>
                  <a:ext uri="{FF2B5EF4-FFF2-40B4-BE49-F238E27FC236}">
                    <a16:creationId xmlns:a16="http://schemas.microsoft.com/office/drawing/2014/main" id="{7F82F450-6052-4E4E-AE63-09E0F97DEFB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762" y="4765095"/>
                <a:ext cx="548640" cy="548640"/>
              </a:xfrm>
              <a:prstGeom prst="rect">
                <a:avLst/>
              </a:prstGeom>
            </p:spPr>
          </p:pic>
        </p:grpSp>
        <p:grpSp>
          <p:nvGrpSpPr>
            <p:cNvPr id="18" name="Group 17">
              <a:extLst>
                <a:ext uri="{FF2B5EF4-FFF2-40B4-BE49-F238E27FC236}">
                  <a16:creationId xmlns:a16="http://schemas.microsoft.com/office/drawing/2014/main" id="{68ED2843-5041-4BFD-BD45-2B3955C4B3FF}"/>
                </a:ext>
                <a:ext uri="{C183D7F6-B498-43B3-948B-1728B52AA6E4}">
                  <adec:decorative xmlns:adec="http://schemas.microsoft.com/office/drawing/2017/decorative" val="1"/>
                </a:ext>
              </a:extLst>
            </p:cNvPr>
            <p:cNvGrpSpPr/>
            <p:nvPr/>
          </p:nvGrpSpPr>
          <p:grpSpPr>
            <a:xfrm>
              <a:off x="2755287" y="4965463"/>
              <a:ext cx="1494320" cy="912388"/>
              <a:chOff x="1028641" y="5480603"/>
              <a:chExt cx="1494320" cy="912388"/>
            </a:xfrm>
          </p:grpSpPr>
          <p:sp>
            <p:nvSpPr>
              <p:cNvPr id="15" name="TextBox 14">
                <a:extLst>
                  <a:ext uri="{FF2B5EF4-FFF2-40B4-BE49-F238E27FC236}">
                    <a16:creationId xmlns:a16="http://schemas.microsoft.com/office/drawing/2014/main" id="{CC2520EE-CC53-4C6A-92D1-0E40A1222F73}"/>
                  </a:ext>
                </a:extLst>
              </p:cNvPr>
              <p:cNvSpPr txBox="1"/>
              <p:nvPr/>
            </p:nvSpPr>
            <p:spPr>
              <a:xfrm>
                <a:off x="1028641" y="6023659"/>
                <a:ext cx="1494320"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Fargate</a:t>
                </a:r>
              </a:p>
            </p:txBody>
          </p:sp>
          <p:pic>
            <p:nvPicPr>
              <p:cNvPr id="37" name="Graphic 36">
                <a:extLst>
                  <a:ext uri="{FF2B5EF4-FFF2-40B4-BE49-F238E27FC236}">
                    <a16:creationId xmlns:a16="http://schemas.microsoft.com/office/drawing/2014/main" id="{85FFC7EE-5946-4350-9EEA-DBAF1B16C79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1481" y="5480603"/>
                <a:ext cx="548640" cy="548640"/>
              </a:xfrm>
              <a:prstGeom prst="rect">
                <a:avLst/>
              </a:prstGeom>
            </p:spPr>
          </p:pic>
        </p:grpSp>
        <p:grpSp>
          <p:nvGrpSpPr>
            <p:cNvPr id="8" name="Group 7">
              <a:extLst>
                <a:ext uri="{FF2B5EF4-FFF2-40B4-BE49-F238E27FC236}">
                  <a16:creationId xmlns:a16="http://schemas.microsoft.com/office/drawing/2014/main" id="{DA3F3138-B41D-4795-B790-E1A3B64C1EB7}"/>
                </a:ext>
                <a:ext uri="{C183D7F6-B498-43B3-948B-1728B52AA6E4}">
                  <adec:decorative xmlns:adec="http://schemas.microsoft.com/office/drawing/2017/decorative" val="1"/>
                </a:ext>
              </a:extLst>
            </p:cNvPr>
            <p:cNvGrpSpPr/>
            <p:nvPr/>
          </p:nvGrpSpPr>
          <p:grpSpPr>
            <a:xfrm>
              <a:off x="5494089" y="1939786"/>
              <a:ext cx="1196345" cy="1220519"/>
              <a:chOff x="6625144" y="3366964"/>
              <a:chExt cx="1196345" cy="1220519"/>
            </a:xfrm>
          </p:grpSpPr>
          <p:sp>
            <p:nvSpPr>
              <p:cNvPr id="60" name="TextBox 59">
                <a:extLst>
                  <a:ext uri="{FF2B5EF4-FFF2-40B4-BE49-F238E27FC236}">
                    <a16:creationId xmlns:a16="http://schemas.microsoft.com/office/drawing/2014/main" id="{0FF5E4F9-2C06-4EAB-A6CC-22216BE1570D}"/>
                  </a:ext>
                </a:extLst>
              </p:cNvPr>
              <p:cNvSpPr txBox="1"/>
              <p:nvPr/>
            </p:nvSpPr>
            <p:spPr>
              <a:xfrm>
                <a:off x="6625144" y="3941152"/>
                <a:ext cx="1196345"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EC2</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2" name="Graphic 61">
                <a:extLst>
                  <a:ext uri="{FF2B5EF4-FFF2-40B4-BE49-F238E27FC236}">
                    <a16:creationId xmlns:a16="http://schemas.microsoft.com/office/drawing/2014/main" id="{9C43C2BA-872E-463F-9571-6591BD585A2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8996" y="3366964"/>
                <a:ext cx="548640" cy="548640"/>
              </a:xfrm>
              <a:prstGeom prst="rect">
                <a:avLst/>
              </a:prstGeom>
            </p:spPr>
          </p:pic>
        </p:grpSp>
        <p:grpSp>
          <p:nvGrpSpPr>
            <p:cNvPr id="19" name="Group 18">
              <a:extLst>
                <a:ext uri="{FF2B5EF4-FFF2-40B4-BE49-F238E27FC236}">
                  <a16:creationId xmlns:a16="http://schemas.microsoft.com/office/drawing/2014/main" id="{0463AA74-4136-496E-AA5F-641B30A2F60E}"/>
                </a:ext>
                <a:ext uri="{C183D7F6-B498-43B3-948B-1728B52AA6E4}">
                  <adec:decorative xmlns:adec="http://schemas.microsoft.com/office/drawing/2017/decorative" val="1"/>
                </a:ext>
              </a:extLst>
            </p:cNvPr>
            <p:cNvGrpSpPr/>
            <p:nvPr/>
          </p:nvGrpSpPr>
          <p:grpSpPr>
            <a:xfrm>
              <a:off x="7200319" y="2236949"/>
              <a:ext cx="1047128" cy="1207358"/>
              <a:chOff x="2755106" y="5152761"/>
              <a:chExt cx="1047128" cy="1207358"/>
            </a:xfrm>
          </p:grpSpPr>
          <p:sp>
            <p:nvSpPr>
              <p:cNvPr id="67" name="TextBox 66">
                <a:extLst>
                  <a:ext uri="{FF2B5EF4-FFF2-40B4-BE49-F238E27FC236}">
                    <a16:creationId xmlns:a16="http://schemas.microsoft.com/office/drawing/2014/main" id="{8D1288AE-D1E2-4B48-9DC7-D4EB8F5E136E}"/>
                  </a:ext>
                </a:extLst>
              </p:cNvPr>
              <p:cNvSpPr txBox="1"/>
              <p:nvPr/>
            </p:nvSpPr>
            <p:spPr>
              <a:xfrm>
                <a:off x="2755106" y="5713788"/>
                <a:ext cx="1047128"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Lambda</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8" name="Graphic 67">
                <a:extLst>
                  <a:ext uri="{FF2B5EF4-FFF2-40B4-BE49-F238E27FC236}">
                    <a16:creationId xmlns:a16="http://schemas.microsoft.com/office/drawing/2014/main" id="{6AE3781C-86A4-4315-9FB3-9A88C97BCF1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13389" y="5152761"/>
                <a:ext cx="548640" cy="548640"/>
              </a:xfrm>
              <a:prstGeom prst="rect">
                <a:avLst/>
              </a:prstGeom>
            </p:spPr>
          </p:pic>
        </p:grpSp>
        <p:grpSp>
          <p:nvGrpSpPr>
            <p:cNvPr id="9" name="Group 8">
              <a:extLst>
                <a:ext uri="{FF2B5EF4-FFF2-40B4-BE49-F238E27FC236}">
                  <a16:creationId xmlns:a16="http://schemas.microsoft.com/office/drawing/2014/main" id="{DA2AADB0-C52E-47FB-8891-65778AF03CBD}"/>
                </a:ext>
                <a:ext uri="{C183D7F6-B498-43B3-948B-1728B52AA6E4}">
                  <adec:decorative xmlns:adec="http://schemas.microsoft.com/office/drawing/2017/decorative" val="1"/>
                </a:ext>
              </a:extLst>
            </p:cNvPr>
            <p:cNvGrpSpPr/>
            <p:nvPr/>
          </p:nvGrpSpPr>
          <p:grpSpPr>
            <a:xfrm>
              <a:off x="8060819" y="3356110"/>
              <a:ext cx="1937763" cy="1229253"/>
              <a:chOff x="8396705" y="3092644"/>
              <a:chExt cx="1937763" cy="1229253"/>
            </a:xfrm>
          </p:grpSpPr>
          <p:sp>
            <p:nvSpPr>
              <p:cNvPr id="70" name="TextBox 69">
                <a:extLst>
                  <a:ext uri="{FF2B5EF4-FFF2-40B4-BE49-F238E27FC236}">
                    <a16:creationId xmlns:a16="http://schemas.microsoft.com/office/drawing/2014/main" id="{B48CD4B7-3733-4F06-9C91-FC10D8609BB5}"/>
                  </a:ext>
                </a:extLst>
              </p:cNvPr>
              <p:cNvSpPr txBox="1"/>
              <p:nvPr/>
            </p:nvSpPr>
            <p:spPr>
              <a:xfrm>
                <a:off x="8396705" y="3675566"/>
                <a:ext cx="1937763"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1" name="Graphic 70">
                <a:extLst>
                  <a:ext uri="{FF2B5EF4-FFF2-40B4-BE49-F238E27FC236}">
                    <a16:creationId xmlns:a16="http://schemas.microsoft.com/office/drawing/2014/main" id="{2C07FBC0-6870-4466-843A-6DBAC22EAD7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91266" y="3092644"/>
                <a:ext cx="548640" cy="548640"/>
              </a:xfrm>
              <a:prstGeom prst="rect">
                <a:avLst/>
              </a:prstGeom>
            </p:spPr>
          </p:pic>
        </p:grpSp>
        <p:sp>
          <p:nvSpPr>
            <p:cNvPr id="24" name="Rectangle 23">
              <a:extLst>
                <a:ext uri="{FF2B5EF4-FFF2-40B4-BE49-F238E27FC236}">
                  <a16:creationId xmlns:a16="http://schemas.microsoft.com/office/drawing/2014/main" id="{5D7F0F5B-531F-4F8D-8853-3A9782AE8C89}"/>
                </a:ext>
              </a:extLst>
            </p:cNvPr>
            <p:cNvSpPr/>
            <p:nvPr/>
          </p:nvSpPr>
          <p:spPr>
            <a:xfrm>
              <a:off x="5635061" y="3670002"/>
              <a:ext cx="914400" cy="914400"/>
            </a:xfrm>
            <a:prstGeom prst="rect">
              <a:avLst/>
            </a:prstGeom>
            <a:solidFill>
              <a:srgbClr val="E374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4000"/>
                <a:t>?</a:t>
              </a:r>
            </a:p>
          </p:txBody>
        </p:sp>
        <p:cxnSp>
          <p:nvCxnSpPr>
            <p:cNvPr id="28" name="Straight Connector 27">
              <a:extLst>
                <a:ext uri="{FF2B5EF4-FFF2-40B4-BE49-F238E27FC236}">
                  <a16:creationId xmlns:a16="http://schemas.microsoft.com/office/drawing/2014/main" id="{F48AF09D-4028-497C-A9F0-C3BB35490D05}"/>
                </a:ext>
              </a:extLst>
            </p:cNvPr>
            <p:cNvCxnSpPr>
              <a:cxnSpLocks/>
              <a:stCxn id="37" idx="3"/>
            </p:cNvCxnSpPr>
            <p:nvPr/>
          </p:nvCxnSpPr>
          <p:spPr>
            <a:xfrm flipV="1">
              <a:off x="3776767" y="4543617"/>
              <a:ext cx="1847328" cy="69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92D065-0993-47F3-8CF5-36E263626F76}"/>
                </a:ext>
              </a:extLst>
            </p:cNvPr>
            <p:cNvCxnSpPr>
              <a:cxnSpLocks/>
            </p:cNvCxnSpPr>
            <p:nvPr/>
          </p:nvCxnSpPr>
          <p:spPr>
            <a:xfrm>
              <a:off x="4808284" y="3121141"/>
              <a:ext cx="826777" cy="731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ED9A82-B7EA-4766-9185-C73A36AF4FEB}"/>
                </a:ext>
              </a:extLst>
            </p:cNvPr>
            <p:cNvCxnSpPr>
              <a:stCxn id="60" idx="2"/>
              <a:endCxn id="24" idx="0"/>
            </p:cNvCxnSpPr>
            <p:nvPr/>
          </p:nvCxnSpPr>
          <p:spPr>
            <a:xfrm flipH="1">
              <a:off x="6092261" y="3160305"/>
              <a:ext cx="1" cy="509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0DD367-924C-4B3A-B0F2-F8FDBF607B03}"/>
                </a:ext>
              </a:extLst>
            </p:cNvPr>
            <p:cNvCxnSpPr>
              <a:cxnSpLocks/>
            </p:cNvCxnSpPr>
            <p:nvPr/>
          </p:nvCxnSpPr>
          <p:spPr>
            <a:xfrm flipH="1">
              <a:off x="6557843" y="3429000"/>
              <a:ext cx="772633" cy="38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7E4639-5E09-4B9B-8F0F-57340F58B787}"/>
                </a:ext>
              </a:extLst>
            </p:cNvPr>
            <p:cNvCxnSpPr>
              <a:cxnSpLocks/>
              <a:stCxn id="71" idx="1"/>
              <a:endCxn id="24" idx="3"/>
            </p:cNvCxnSpPr>
            <p:nvPr/>
          </p:nvCxnSpPr>
          <p:spPr>
            <a:xfrm flipH="1">
              <a:off x="6549461" y="3630430"/>
              <a:ext cx="2205919" cy="496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D8B2E55-6E43-47CC-8E2E-693A94CCECAE}"/>
                </a:ext>
              </a:extLst>
            </p:cNvPr>
            <p:cNvCxnSpPr>
              <a:cxnSpLocks/>
              <a:stCxn id="35" idx="1"/>
            </p:cNvCxnSpPr>
            <p:nvPr/>
          </p:nvCxnSpPr>
          <p:spPr>
            <a:xfrm flipH="1" flipV="1">
              <a:off x="6549463" y="4443572"/>
              <a:ext cx="1632962" cy="67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3A9951-3235-4EB8-AE14-E515F96BE646}"/>
                </a:ext>
              </a:extLst>
            </p:cNvPr>
            <p:cNvCxnSpPr>
              <a:cxnSpLocks/>
              <a:stCxn id="36" idx="0"/>
            </p:cNvCxnSpPr>
            <p:nvPr/>
          </p:nvCxnSpPr>
          <p:spPr>
            <a:xfrm flipH="1" flipV="1">
              <a:off x="6366581" y="4584402"/>
              <a:ext cx="671862" cy="879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68CDEE-C126-41E0-B141-47D614DB2E08}"/>
                </a:ext>
              </a:extLst>
            </p:cNvPr>
            <p:cNvCxnSpPr>
              <a:cxnSpLocks/>
              <a:stCxn id="38" idx="0"/>
              <a:endCxn id="24" idx="2"/>
            </p:cNvCxnSpPr>
            <p:nvPr/>
          </p:nvCxnSpPr>
          <p:spPr>
            <a:xfrm flipV="1">
              <a:off x="5435628" y="4584402"/>
              <a:ext cx="656633" cy="50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718004-C396-4D79-B377-C35DD48B6B94}"/>
                </a:ext>
              </a:extLst>
            </p:cNvPr>
            <p:cNvCxnSpPr>
              <a:cxnSpLocks/>
              <a:stCxn id="31" idx="3"/>
            </p:cNvCxnSpPr>
            <p:nvPr/>
          </p:nvCxnSpPr>
          <p:spPr>
            <a:xfrm>
              <a:off x="3739693" y="3742879"/>
              <a:ext cx="1895368" cy="29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9CEAF8-F58D-495C-8B99-79FE4E6D35DB}"/>
                </a:ext>
              </a:extLst>
            </p:cNvPr>
            <p:cNvCxnSpPr>
              <a:stCxn id="34" idx="3"/>
            </p:cNvCxnSpPr>
            <p:nvPr/>
          </p:nvCxnSpPr>
          <p:spPr>
            <a:xfrm flipV="1">
              <a:off x="2496220" y="4398125"/>
              <a:ext cx="3138841" cy="4893"/>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5F393A36-6982-4D7D-9BCA-EA5D0FD51109}"/>
              </a:ext>
              <a:ext uri="{C183D7F6-B498-43B3-948B-1728B52AA6E4}">
                <adec:decorative xmlns:adec="http://schemas.microsoft.com/office/drawing/2017/decorative" val="1"/>
              </a:ext>
            </a:extLst>
          </p:cNvPr>
          <p:cNvSpPr>
            <a:spLocks noGrp="1"/>
          </p:cNvSpPr>
          <p:nvPr>
            <p:ph type="ftr" sz="quarter" idx="3"/>
          </p:nvPr>
        </p:nvSpPr>
        <p:spPr>
          <a:xfrm>
            <a:off x="419100" y="6356350"/>
            <a:ext cx="4523836"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91AAC057-146D-47F9-B8E7-2AAC595BDBA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2904087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A117399-ACFD-48F8-A139-34B0FD70E60B}"/>
              </a:ext>
            </a:extLst>
          </p:cNvPr>
          <p:cNvSpPr>
            <a:spLocks noGrp="1"/>
          </p:cNvSpPr>
          <p:nvPr>
            <p:ph type="title"/>
          </p:nvPr>
        </p:nvSpPr>
        <p:spPr/>
        <p:txBody>
          <a:bodyPr rtlCol="0"/>
          <a:lstStyle/>
          <a:p>
            <a:pPr rtl="0"/>
            <a:r>
              <a:rPr lang="pt-BR"/>
              <a:t>Serviços abordados neste curso</a:t>
            </a:r>
          </a:p>
        </p:txBody>
      </p:sp>
      <p:grpSp>
        <p:nvGrpSpPr>
          <p:cNvPr id="34" name="Group 33">
            <a:extLst>
              <a:ext uri="{FF2B5EF4-FFF2-40B4-BE49-F238E27FC236}">
                <a16:creationId xmlns:a16="http://schemas.microsoft.com/office/drawing/2014/main" id="{AB36C249-9536-41E5-8C30-BEDC41FA036F}"/>
              </a:ext>
              <a:ext uri="{C183D7F6-B498-43B3-948B-1728B52AA6E4}">
                <adec:decorative xmlns:adec="http://schemas.microsoft.com/office/drawing/2017/decorative" val="1"/>
              </a:ext>
            </a:extLst>
          </p:cNvPr>
          <p:cNvGrpSpPr/>
          <p:nvPr/>
        </p:nvGrpSpPr>
        <p:grpSpPr>
          <a:xfrm>
            <a:off x="213507" y="1244832"/>
            <a:ext cx="11789316" cy="5057697"/>
            <a:chOff x="213507" y="1244832"/>
            <a:chExt cx="11789316" cy="5057697"/>
          </a:xfrm>
        </p:grpSpPr>
        <p:grpSp>
          <p:nvGrpSpPr>
            <p:cNvPr id="30" name="Group 29">
              <a:extLst>
                <a:ext uri="{FF2B5EF4-FFF2-40B4-BE49-F238E27FC236}">
                  <a16:creationId xmlns:a16="http://schemas.microsoft.com/office/drawing/2014/main" id="{38104B63-51CF-4FFF-97E3-3AED45322727}"/>
                </a:ext>
                <a:ext uri="{C183D7F6-B498-43B3-948B-1728B52AA6E4}">
                  <adec:decorative xmlns:adec="http://schemas.microsoft.com/office/drawing/2017/decorative" val="1"/>
                </a:ext>
              </a:extLst>
            </p:cNvPr>
            <p:cNvGrpSpPr/>
            <p:nvPr/>
          </p:nvGrpSpPr>
          <p:grpSpPr>
            <a:xfrm>
              <a:off x="8345223" y="4565169"/>
              <a:ext cx="3657600" cy="1737360"/>
              <a:chOff x="8345223" y="4565169"/>
              <a:chExt cx="3657600" cy="1737360"/>
            </a:xfrm>
          </p:grpSpPr>
          <p:sp>
            <p:nvSpPr>
              <p:cNvPr id="15" name="Rectangle 14">
                <a:extLst>
                  <a:ext uri="{FF2B5EF4-FFF2-40B4-BE49-F238E27FC236}">
                    <a16:creationId xmlns:a16="http://schemas.microsoft.com/office/drawing/2014/main" id="{588D2523-9C34-441C-B5FD-3263442A439F}"/>
                  </a:ext>
                </a:extLst>
              </p:cNvPr>
              <p:cNvSpPr/>
              <p:nvPr/>
            </p:nvSpPr>
            <p:spPr>
              <a:xfrm>
                <a:off x="8345223" y="4565169"/>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sz="1600" b="1" dirty="0">
                    <a:solidFill>
                      <a:schemeClr val="tx1"/>
                    </a:solidFill>
                  </a:rPr>
                  <a:t>Gerenciamento de custos da</a:t>
                </a:r>
                <a:br>
                  <a:rPr lang="pt-BR" sz="1600" b="1" dirty="0">
                    <a:solidFill>
                      <a:schemeClr val="tx1"/>
                    </a:solidFill>
                  </a:rPr>
                </a:br>
                <a:r>
                  <a:rPr lang="pt-BR" sz="1600" b="1" dirty="0">
                    <a:solidFill>
                      <a:schemeClr val="tx1"/>
                    </a:solidFill>
                  </a:rPr>
                  <a:t>AWS de custos da AWS </a:t>
                </a:r>
                <a:r>
                  <a:rPr lang="pt-BR" sz="1600" dirty="0">
                    <a:solidFill>
                      <a:schemeClr val="tx1"/>
                    </a:solidFill>
                  </a:rPr>
                  <a:t>–</a:t>
                </a:r>
              </a:p>
              <a:p>
                <a:pPr marL="285750" indent="-285750" rtl="0">
                  <a:buFont typeface="Arial" panose="020B0604020202020204" pitchFamily="34" charset="0"/>
                  <a:buChar char="•"/>
                </a:pPr>
                <a:r>
                  <a:rPr lang="pt-BR" sz="1600" dirty="0">
                    <a:solidFill>
                      <a:schemeClr val="tx1"/>
                    </a:solidFill>
                  </a:rPr>
                  <a:t>Relatório de custos </a:t>
                </a:r>
                <a:br>
                  <a:rPr lang="en-US" sz="1600" dirty="0">
                    <a:solidFill>
                      <a:schemeClr val="tx1"/>
                    </a:solidFill>
                  </a:rPr>
                </a:br>
                <a:r>
                  <a:rPr lang="pt-BR" sz="1600" dirty="0">
                    <a:solidFill>
                      <a:schemeClr val="tx1"/>
                    </a:solidFill>
                  </a:rPr>
                  <a:t>e uso da AWS</a:t>
                </a:r>
              </a:p>
              <a:p>
                <a:pPr marL="285750" indent="-285750" rtl="0">
                  <a:buFont typeface="Arial" panose="020B0604020202020204" pitchFamily="34" charset="0"/>
                  <a:buChar char="•"/>
                </a:pPr>
                <a:r>
                  <a:rPr lang="pt-BR" sz="1600" dirty="0">
                    <a:solidFill>
                      <a:schemeClr val="tx1"/>
                    </a:solidFill>
                  </a:rPr>
                  <a:t>Orçamentos da AWS</a:t>
                </a:r>
              </a:p>
              <a:p>
                <a:pPr marL="285750" indent="-285750" rtl="0">
                  <a:buFont typeface="Arial" panose="020B0604020202020204" pitchFamily="34" charset="0"/>
                  <a:buChar char="•"/>
                </a:pPr>
                <a:r>
                  <a:rPr lang="pt-BR" sz="1600" dirty="0">
                    <a:solidFill>
                      <a:schemeClr val="tx1"/>
                    </a:solidFill>
                  </a:rPr>
                  <a:t>AWS </a:t>
                </a:r>
                <a:r>
                  <a:rPr lang="pt-BR" sz="1600" dirty="0" err="1">
                    <a:solidFill>
                      <a:schemeClr val="tx1"/>
                    </a:solidFill>
                  </a:rPr>
                  <a:t>Cost</a:t>
                </a:r>
                <a:r>
                  <a:rPr lang="pt-BR" sz="1600" dirty="0">
                    <a:solidFill>
                      <a:schemeClr val="tx1"/>
                    </a:solidFill>
                  </a:rPr>
                  <a:t> Explorer</a:t>
                </a:r>
              </a:p>
            </p:txBody>
          </p:sp>
          <p:pic>
            <p:nvPicPr>
              <p:cNvPr id="16" name="Graphic 15">
                <a:extLst>
                  <a:ext uri="{FF2B5EF4-FFF2-40B4-BE49-F238E27FC236}">
                    <a16:creationId xmlns:a16="http://schemas.microsoft.com/office/drawing/2014/main" id="{7B5B0F29-CB99-4CAD-86D8-E3F0E53D34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0323" y="4565169"/>
                <a:ext cx="952500" cy="952500"/>
              </a:xfrm>
              <a:prstGeom prst="rect">
                <a:avLst/>
              </a:prstGeom>
            </p:spPr>
          </p:pic>
        </p:grpSp>
        <p:grpSp>
          <p:nvGrpSpPr>
            <p:cNvPr id="25" name="Group 24">
              <a:extLst>
                <a:ext uri="{FF2B5EF4-FFF2-40B4-BE49-F238E27FC236}">
                  <a16:creationId xmlns:a16="http://schemas.microsoft.com/office/drawing/2014/main" id="{C20B9882-F592-4930-B21B-7B464B163C5F}"/>
                </a:ext>
                <a:ext uri="{C183D7F6-B498-43B3-948B-1728B52AA6E4}">
                  <adec:decorative xmlns:adec="http://schemas.microsoft.com/office/drawing/2017/decorative" val="1"/>
                </a:ext>
              </a:extLst>
            </p:cNvPr>
            <p:cNvGrpSpPr/>
            <p:nvPr/>
          </p:nvGrpSpPr>
          <p:grpSpPr>
            <a:xfrm>
              <a:off x="8345223" y="1262084"/>
              <a:ext cx="3657600" cy="3108960"/>
              <a:chOff x="8617076" y="1313778"/>
              <a:chExt cx="3657600" cy="3108960"/>
            </a:xfrm>
          </p:grpSpPr>
          <p:sp>
            <p:nvSpPr>
              <p:cNvPr id="14" name="Rectangle 13">
                <a:extLst>
                  <a:ext uri="{FF2B5EF4-FFF2-40B4-BE49-F238E27FC236}">
                    <a16:creationId xmlns:a16="http://schemas.microsoft.com/office/drawing/2014/main" id="{6F959FA9-4DD8-4188-B35D-CC395FC83F4B}"/>
                  </a:ext>
                </a:extLst>
              </p:cNvPr>
              <p:cNvSpPr/>
              <p:nvPr/>
            </p:nvSpPr>
            <p:spPr>
              <a:xfrm>
                <a:off x="8617076" y="1313778"/>
                <a:ext cx="3657600" cy="31089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sz="1600" b="1" dirty="0">
                    <a:solidFill>
                      <a:schemeClr val="tx1"/>
                    </a:solidFill>
                  </a:rPr>
                  <a:t>Serviços de gerenciamento</a:t>
                </a:r>
                <a:br>
                  <a:rPr lang="pt-BR" sz="1600" b="1" dirty="0">
                    <a:solidFill>
                      <a:schemeClr val="tx1"/>
                    </a:solidFill>
                  </a:rPr>
                </a:br>
                <a:r>
                  <a:rPr lang="pt-BR" sz="1600" b="1" dirty="0">
                    <a:solidFill>
                      <a:schemeClr val="tx1"/>
                    </a:solidFill>
                  </a:rPr>
                  <a:t>e Governança</a:t>
                </a:r>
              </a:p>
              <a:p>
                <a:pPr marL="285750" indent="-285750" rtl="0">
                  <a:buFont typeface="Arial" panose="020B0604020202020204" pitchFamily="34" charset="0"/>
                  <a:buChar char="•"/>
                </a:pPr>
                <a:r>
                  <a:rPr lang="pt-BR" sz="1600" dirty="0">
                    <a:solidFill>
                      <a:schemeClr val="tx1"/>
                    </a:solidFill>
                  </a:rPr>
                  <a:t>AWS </a:t>
                </a:r>
                <a:r>
                  <a:rPr lang="pt-BR" sz="1600" dirty="0" err="1">
                    <a:solidFill>
                      <a:schemeClr val="tx1"/>
                    </a:solidFill>
                  </a:rPr>
                  <a:t>Trusted</a:t>
                </a:r>
                <a:r>
                  <a:rPr lang="pt-BR" sz="1600" dirty="0">
                    <a:solidFill>
                      <a:schemeClr val="tx1"/>
                    </a:solidFill>
                  </a:rPr>
                  <a:t> </a:t>
                </a:r>
                <a:r>
                  <a:rPr lang="pt-BR" sz="1600" dirty="0" err="1">
                    <a:solidFill>
                      <a:schemeClr val="tx1"/>
                    </a:solidFill>
                  </a:rPr>
                  <a:t>Advisor</a:t>
                </a:r>
                <a:endParaRPr lang="pt-BR" sz="1600" dirty="0">
                  <a:solidFill>
                    <a:schemeClr val="tx1"/>
                  </a:solidFill>
                </a:endParaRPr>
              </a:p>
              <a:p>
                <a:pPr marL="285750" indent="-285750" rtl="0">
                  <a:buFont typeface="Arial" panose="020B0604020202020204" pitchFamily="34" charset="0"/>
                  <a:buChar char="•"/>
                </a:pPr>
                <a:r>
                  <a:rPr lang="pt-BR" sz="1600" dirty="0">
                    <a:solidFill>
                      <a:schemeClr val="tx1"/>
                    </a:solidFill>
                  </a:rPr>
                  <a:t>AWS </a:t>
                </a:r>
                <a:r>
                  <a:rPr lang="pt-BR" sz="1600" dirty="0" err="1">
                    <a:solidFill>
                      <a:schemeClr val="tx1"/>
                    </a:solidFill>
                  </a:rPr>
                  <a:t>CloudWatch</a:t>
                </a:r>
                <a:endParaRPr lang="pt-BR" sz="1600" dirty="0">
                  <a:solidFill>
                    <a:schemeClr val="tx1"/>
                  </a:solidFill>
                </a:endParaRPr>
              </a:p>
              <a:p>
                <a:pPr marL="285750" indent="-285750" rtl="0">
                  <a:buFont typeface="Arial" panose="020B0604020202020204" pitchFamily="34" charset="0"/>
                  <a:buChar char="•"/>
                </a:pPr>
                <a:r>
                  <a:rPr lang="pt-BR" sz="1600" dirty="0">
                    <a:solidFill>
                      <a:schemeClr val="tx1"/>
                    </a:solidFill>
                  </a:rPr>
                  <a:t>AWS </a:t>
                </a:r>
                <a:r>
                  <a:rPr lang="pt-BR" sz="1600" dirty="0" err="1">
                    <a:solidFill>
                      <a:schemeClr val="tx1"/>
                    </a:solidFill>
                  </a:rPr>
                  <a:t>CloudTrail</a:t>
                </a:r>
                <a:endParaRPr lang="pt-BR" sz="1600" dirty="0">
                  <a:solidFill>
                    <a:schemeClr val="tx1"/>
                  </a:solidFill>
                </a:endParaRPr>
              </a:p>
              <a:p>
                <a:pPr marL="285750" indent="-285750" rtl="0">
                  <a:buFont typeface="Arial" panose="020B0604020202020204" pitchFamily="34" charset="0"/>
                  <a:buChar char="•"/>
                </a:pPr>
                <a:r>
                  <a:rPr lang="pt-BR" sz="1600" dirty="0">
                    <a:solidFill>
                      <a:schemeClr val="tx1"/>
                    </a:solidFill>
                  </a:rPr>
                  <a:t>AWS </a:t>
                </a:r>
                <a:r>
                  <a:rPr lang="pt-BR" sz="1600" dirty="0" err="1">
                    <a:solidFill>
                      <a:schemeClr val="tx1"/>
                    </a:solidFill>
                  </a:rPr>
                  <a:t>Well-Architected</a:t>
                </a:r>
                <a:r>
                  <a:rPr lang="pt-BR" sz="1600" dirty="0">
                    <a:solidFill>
                      <a:schemeClr val="tx1"/>
                    </a:solidFill>
                  </a:rPr>
                  <a:t> Tool</a:t>
                </a:r>
              </a:p>
              <a:p>
                <a:pPr marL="285750" indent="-285750" rtl="0">
                  <a:buFont typeface="Arial" panose="020B0604020202020204" pitchFamily="34" charset="0"/>
                  <a:buChar char="•"/>
                </a:pPr>
                <a:r>
                  <a:rPr lang="pt-BR" sz="1600" dirty="0">
                    <a:solidFill>
                      <a:schemeClr val="tx1"/>
                    </a:solidFill>
                  </a:rPr>
                  <a:t>AWS Auto </a:t>
                </a:r>
                <a:r>
                  <a:rPr lang="pt-BR" sz="1600" dirty="0" err="1">
                    <a:solidFill>
                      <a:schemeClr val="tx1"/>
                    </a:solidFill>
                  </a:rPr>
                  <a:t>Scaling</a:t>
                </a:r>
                <a:endParaRPr lang="pt-BR" sz="1600" dirty="0">
                  <a:solidFill>
                    <a:schemeClr val="tx1"/>
                  </a:solidFill>
                </a:endParaRPr>
              </a:p>
              <a:p>
                <a:pPr marL="285750" indent="-285750" rtl="0">
                  <a:buFont typeface="Arial" panose="020B0604020202020204" pitchFamily="34" charset="0"/>
                  <a:buChar char="•"/>
                </a:pPr>
                <a:r>
                  <a:rPr lang="pt-BR" sz="1600" dirty="0">
                    <a:solidFill>
                      <a:schemeClr val="tx1"/>
                    </a:solidFill>
                  </a:rPr>
                  <a:t>Interface da linha de comando da AWS</a:t>
                </a:r>
              </a:p>
              <a:p>
                <a:pPr marL="285750" indent="-285750" rtl="0">
                  <a:buFont typeface="Arial" panose="020B0604020202020204" pitchFamily="34" charset="0"/>
                  <a:buChar char="•"/>
                </a:pPr>
                <a:r>
                  <a:rPr lang="pt-BR" sz="1600" dirty="0">
                    <a:solidFill>
                      <a:schemeClr val="tx1"/>
                    </a:solidFill>
                  </a:rPr>
                  <a:t>AWS </a:t>
                </a:r>
                <a:r>
                  <a:rPr lang="pt-BR" sz="1600" dirty="0" err="1">
                    <a:solidFill>
                      <a:schemeClr val="tx1"/>
                    </a:solidFill>
                  </a:rPr>
                  <a:t>Config</a:t>
                </a:r>
                <a:endParaRPr lang="pt-BR" sz="1600" dirty="0">
                  <a:solidFill>
                    <a:schemeClr val="tx1"/>
                  </a:solidFill>
                </a:endParaRPr>
              </a:p>
              <a:p>
                <a:pPr marL="285750" indent="-285750" rtl="0">
                  <a:buFont typeface="Arial" panose="020B0604020202020204" pitchFamily="34" charset="0"/>
                  <a:buChar char="•"/>
                </a:pPr>
                <a:r>
                  <a:rPr lang="pt-BR" sz="1600" dirty="0">
                    <a:solidFill>
                      <a:schemeClr val="tx1"/>
                    </a:solidFill>
                  </a:rPr>
                  <a:t>Console de Gerenciamento da AWS</a:t>
                </a:r>
              </a:p>
              <a:p>
                <a:pPr marL="285750" indent="-285750" rtl="0">
                  <a:buFont typeface="Arial" panose="020B0604020202020204" pitchFamily="34" charset="0"/>
                  <a:buChar char="•"/>
                </a:pPr>
                <a:r>
                  <a:rPr lang="pt-BR" sz="1600" dirty="0">
                    <a:solidFill>
                      <a:schemeClr val="tx1"/>
                    </a:solidFill>
                  </a:rPr>
                  <a:t>AWS </a:t>
                </a:r>
                <a:r>
                  <a:rPr lang="pt-BR" sz="1600" dirty="0" err="1">
                    <a:solidFill>
                      <a:schemeClr val="tx1"/>
                    </a:solidFill>
                  </a:rPr>
                  <a:t>Organizations</a:t>
                </a:r>
                <a:endParaRPr lang="pt-BR" sz="1600" dirty="0">
                  <a:solidFill>
                    <a:schemeClr val="tx1"/>
                  </a:solidFill>
                </a:endParaRPr>
              </a:p>
            </p:txBody>
          </p:sp>
          <p:pic>
            <p:nvPicPr>
              <p:cNvPr id="17" name="Graphic 16">
                <a:extLst>
                  <a:ext uri="{FF2B5EF4-FFF2-40B4-BE49-F238E27FC236}">
                    <a16:creationId xmlns:a16="http://schemas.microsoft.com/office/drawing/2014/main" id="{86231876-1F15-45AA-A0D8-DBB4645B9B5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22176" y="1313778"/>
                <a:ext cx="952500" cy="952500"/>
              </a:xfrm>
              <a:prstGeom prst="rect">
                <a:avLst/>
              </a:prstGeom>
            </p:spPr>
          </p:pic>
        </p:grpSp>
        <p:grpSp>
          <p:nvGrpSpPr>
            <p:cNvPr id="23" name="Group 22">
              <a:extLst>
                <a:ext uri="{FF2B5EF4-FFF2-40B4-BE49-F238E27FC236}">
                  <a16:creationId xmlns:a16="http://schemas.microsoft.com/office/drawing/2014/main" id="{8217D444-66CF-4532-85BE-AF8392F2E323}"/>
                </a:ext>
                <a:ext uri="{C183D7F6-B498-43B3-948B-1728B52AA6E4}">
                  <adec:decorative xmlns:adec="http://schemas.microsoft.com/office/drawing/2017/decorative" val="1"/>
                </a:ext>
              </a:extLst>
            </p:cNvPr>
            <p:cNvGrpSpPr/>
            <p:nvPr/>
          </p:nvGrpSpPr>
          <p:grpSpPr>
            <a:xfrm>
              <a:off x="213507" y="1262084"/>
              <a:ext cx="3657600" cy="2560320"/>
              <a:chOff x="485360" y="1262084"/>
              <a:chExt cx="3657600" cy="2560320"/>
            </a:xfrm>
          </p:grpSpPr>
          <p:sp>
            <p:nvSpPr>
              <p:cNvPr id="6" name="Rectangle 5">
                <a:extLst>
                  <a:ext uri="{FF2B5EF4-FFF2-40B4-BE49-F238E27FC236}">
                    <a16:creationId xmlns:a16="http://schemas.microsoft.com/office/drawing/2014/main" id="{C6CDBA70-960A-4098-817D-A32EB18BE912}"/>
                  </a:ext>
                </a:extLst>
              </p:cNvPr>
              <p:cNvSpPr/>
              <p:nvPr/>
            </p:nvSpPr>
            <p:spPr>
              <a:xfrm>
                <a:off x="485360" y="1262084"/>
                <a:ext cx="3657600" cy="256032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sz="1600" b="1" dirty="0">
                    <a:solidFill>
                      <a:schemeClr val="tx1"/>
                    </a:solidFill>
                  </a:rPr>
                  <a:t>Serviços de computação</a:t>
                </a:r>
                <a:r>
                  <a:rPr lang="pt-BR" sz="1600" dirty="0">
                    <a:solidFill>
                      <a:schemeClr val="tx1"/>
                    </a:solidFill>
                  </a:rPr>
                  <a:t> –</a:t>
                </a:r>
              </a:p>
              <a:p>
                <a:pPr marL="285750" indent="-285750" rtl="0">
                  <a:buFont typeface="Arial" panose="020B0604020202020204" pitchFamily="34" charset="0"/>
                  <a:buChar char="•"/>
                </a:pPr>
                <a:r>
                  <a:rPr lang="pt-BR" sz="1600" dirty="0" err="1">
                    <a:solidFill>
                      <a:schemeClr val="tx1"/>
                    </a:solidFill>
                  </a:rPr>
                  <a:t>Amazon</a:t>
                </a:r>
                <a:r>
                  <a:rPr lang="pt-BR" sz="1600" dirty="0">
                    <a:solidFill>
                      <a:schemeClr val="tx1"/>
                    </a:solidFill>
                  </a:rPr>
                  <a:t> EC2</a:t>
                </a:r>
              </a:p>
              <a:p>
                <a:pPr marL="285750" indent="-285750" rtl="0">
                  <a:buFont typeface="Arial" panose="020B0604020202020204" pitchFamily="34" charset="0"/>
                  <a:buChar char="•"/>
                </a:pPr>
                <a:r>
                  <a:rPr lang="pt-BR" sz="1600" dirty="0">
                    <a:solidFill>
                      <a:schemeClr val="tx1"/>
                    </a:solidFill>
                  </a:rPr>
                  <a:t>AWS Lambda</a:t>
                </a:r>
              </a:p>
              <a:p>
                <a:pPr marL="285750" indent="-285750" rtl="0">
                  <a:buFont typeface="Arial" panose="020B0604020202020204" pitchFamily="34" charset="0"/>
                  <a:buChar char="•"/>
                </a:pPr>
                <a:r>
                  <a:rPr lang="pt-BR" sz="1600" dirty="0">
                    <a:solidFill>
                      <a:schemeClr val="tx1"/>
                    </a:solidFill>
                  </a:rPr>
                  <a:t>AWS </a:t>
                </a:r>
                <a:r>
                  <a:rPr lang="pt-BR" sz="1600" dirty="0" err="1">
                    <a:solidFill>
                      <a:schemeClr val="tx1"/>
                    </a:solidFill>
                  </a:rPr>
                  <a:t>Elastic</a:t>
                </a:r>
                <a:r>
                  <a:rPr lang="pt-BR" sz="1600" dirty="0">
                    <a:solidFill>
                      <a:schemeClr val="tx1"/>
                    </a:solidFill>
                  </a:rPr>
                  <a:t> </a:t>
                </a:r>
                <a:r>
                  <a:rPr lang="pt-BR" sz="1600" dirty="0" err="1">
                    <a:solidFill>
                      <a:schemeClr val="tx1"/>
                    </a:solidFill>
                  </a:rPr>
                  <a:t>Beanstalk</a:t>
                </a:r>
                <a:endParaRPr lang="pt-BR" sz="1600" dirty="0">
                  <a:solidFill>
                    <a:schemeClr val="tx1"/>
                  </a:solidFill>
                </a:endParaRPr>
              </a:p>
              <a:p>
                <a:pPr marL="285750" indent="-285750" rtl="0">
                  <a:buFont typeface="Arial" panose="020B0604020202020204" pitchFamily="34" charset="0"/>
                  <a:buChar char="•"/>
                </a:pPr>
                <a:r>
                  <a:rPr lang="pt-BR" sz="1600" dirty="0" err="1">
                    <a:solidFill>
                      <a:schemeClr val="tx1"/>
                    </a:solidFill>
                  </a:rPr>
                  <a:t>Amazon</a:t>
                </a:r>
                <a:r>
                  <a:rPr lang="pt-BR" sz="1600" dirty="0">
                    <a:solidFill>
                      <a:schemeClr val="tx1"/>
                    </a:solidFill>
                  </a:rPr>
                  <a:t> EC2 Auto </a:t>
                </a:r>
                <a:r>
                  <a:rPr lang="pt-BR" sz="1600" dirty="0" err="1">
                    <a:solidFill>
                      <a:schemeClr val="tx1"/>
                    </a:solidFill>
                  </a:rPr>
                  <a:t>Scaling</a:t>
                </a:r>
                <a:endParaRPr lang="pt-BR" sz="1600" dirty="0">
                  <a:solidFill>
                    <a:schemeClr val="tx1"/>
                  </a:solidFill>
                </a:endParaRPr>
              </a:p>
              <a:p>
                <a:pPr marL="285750" indent="-285750" rtl="0">
                  <a:buFont typeface="Arial" panose="020B0604020202020204" pitchFamily="34" charset="0"/>
                  <a:buChar char="•"/>
                </a:pPr>
                <a:r>
                  <a:rPr lang="pt-BR" sz="1600" dirty="0" err="1">
                    <a:solidFill>
                      <a:schemeClr val="tx1"/>
                    </a:solidFill>
                  </a:rPr>
                  <a:t>Amazon</a:t>
                </a:r>
                <a:r>
                  <a:rPr lang="pt-BR" sz="1600" dirty="0">
                    <a:solidFill>
                      <a:schemeClr val="tx1"/>
                    </a:solidFill>
                  </a:rPr>
                  <a:t> ECS</a:t>
                </a:r>
              </a:p>
              <a:p>
                <a:pPr marL="285750" indent="-285750" rtl="0">
                  <a:buFont typeface="Arial" panose="020B0604020202020204" pitchFamily="34" charset="0"/>
                  <a:buChar char="•"/>
                </a:pPr>
                <a:r>
                  <a:rPr lang="pt-BR" sz="1600" dirty="0" err="1">
                    <a:solidFill>
                      <a:schemeClr val="tx1"/>
                    </a:solidFill>
                  </a:rPr>
                  <a:t>Amazon</a:t>
                </a:r>
                <a:r>
                  <a:rPr lang="pt-BR" sz="1600" dirty="0">
                    <a:solidFill>
                      <a:schemeClr val="tx1"/>
                    </a:solidFill>
                  </a:rPr>
                  <a:t> EKS</a:t>
                </a:r>
              </a:p>
              <a:p>
                <a:pPr marL="285750" indent="-285750" rtl="0">
                  <a:buFont typeface="Arial" panose="020B0604020202020204" pitchFamily="34" charset="0"/>
                  <a:buChar char="•"/>
                </a:pPr>
                <a:r>
                  <a:rPr lang="pt-BR" sz="1600" dirty="0" err="1">
                    <a:solidFill>
                      <a:schemeClr val="tx1"/>
                    </a:solidFill>
                  </a:rPr>
                  <a:t>Amazon</a:t>
                </a:r>
                <a:r>
                  <a:rPr lang="pt-BR" sz="1600" dirty="0">
                    <a:solidFill>
                      <a:schemeClr val="tx1"/>
                    </a:solidFill>
                  </a:rPr>
                  <a:t> ECR</a:t>
                </a:r>
              </a:p>
              <a:p>
                <a:pPr marL="285750" indent="-285750" rtl="0">
                  <a:buFont typeface="Arial" panose="020B0604020202020204" pitchFamily="34" charset="0"/>
                  <a:buChar char="•"/>
                </a:pPr>
                <a:r>
                  <a:rPr lang="pt-BR" sz="1600" dirty="0">
                    <a:solidFill>
                      <a:schemeClr val="tx1"/>
                    </a:solidFill>
                  </a:rPr>
                  <a:t>AWS </a:t>
                </a:r>
                <a:r>
                  <a:rPr lang="pt-BR" sz="1600" dirty="0" err="1">
                    <a:solidFill>
                      <a:schemeClr val="tx1"/>
                    </a:solidFill>
                  </a:rPr>
                  <a:t>Fargate</a:t>
                </a:r>
                <a:endParaRPr lang="en-US" sz="1600" dirty="0">
                  <a:solidFill>
                    <a:schemeClr val="tx1"/>
                  </a:solidFill>
                </a:endParaRPr>
              </a:p>
            </p:txBody>
          </p:sp>
          <p:pic>
            <p:nvPicPr>
              <p:cNvPr id="18" name="Graphic 17">
                <a:extLst>
                  <a:ext uri="{FF2B5EF4-FFF2-40B4-BE49-F238E27FC236}">
                    <a16:creationId xmlns:a16="http://schemas.microsoft.com/office/drawing/2014/main" id="{69DD8796-36E6-4C9E-90E8-926F4A140B1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0460" y="1262084"/>
                <a:ext cx="952500" cy="952500"/>
              </a:xfrm>
              <a:prstGeom prst="rect">
                <a:avLst/>
              </a:prstGeom>
            </p:spPr>
          </p:pic>
        </p:grpSp>
        <p:grpSp>
          <p:nvGrpSpPr>
            <p:cNvPr id="27" name="Group 26">
              <a:extLst>
                <a:ext uri="{FF2B5EF4-FFF2-40B4-BE49-F238E27FC236}">
                  <a16:creationId xmlns:a16="http://schemas.microsoft.com/office/drawing/2014/main" id="{47225EAA-BE4D-4854-BEA6-D3235895A340}"/>
                </a:ext>
                <a:ext uri="{C183D7F6-B498-43B3-948B-1728B52AA6E4}">
                  <adec:decorative xmlns:adec="http://schemas.microsoft.com/office/drawing/2017/decorative" val="1"/>
                </a:ext>
              </a:extLst>
            </p:cNvPr>
            <p:cNvGrpSpPr/>
            <p:nvPr/>
          </p:nvGrpSpPr>
          <p:grpSpPr>
            <a:xfrm>
              <a:off x="4279365" y="4565169"/>
              <a:ext cx="3657600" cy="1737360"/>
              <a:chOff x="213507" y="4065373"/>
              <a:chExt cx="3657600" cy="1737360"/>
            </a:xfrm>
          </p:grpSpPr>
          <p:sp>
            <p:nvSpPr>
              <p:cNvPr id="7" name="Rectangle 6">
                <a:extLst>
                  <a:ext uri="{FF2B5EF4-FFF2-40B4-BE49-F238E27FC236}">
                    <a16:creationId xmlns:a16="http://schemas.microsoft.com/office/drawing/2014/main" id="{70CC8A2F-C48A-478E-9C82-850C3EE9C6C4}"/>
                  </a:ext>
                </a:extLst>
              </p:cNvPr>
              <p:cNvSpPr/>
              <p:nvPr/>
            </p:nvSpPr>
            <p:spPr>
              <a:xfrm>
                <a:off x="213507" y="4065373"/>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sz="1600" b="1">
                    <a:solidFill>
                      <a:schemeClr val="tx1"/>
                    </a:solidFill>
                  </a:rPr>
                  <a:t>Serviços de redes e </a:t>
                </a:r>
                <a:br>
                  <a:rPr lang="en-US" sz="1600" b="1" dirty="0">
                    <a:solidFill>
                      <a:schemeClr val="tx1"/>
                    </a:solidFill>
                  </a:rPr>
                </a:br>
                <a:r>
                  <a:rPr lang="pt-BR" sz="1600" b="1">
                    <a:solidFill>
                      <a:schemeClr val="tx1"/>
                    </a:solidFill>
                  </a:rPr>
                  <a:t>Entrega de Conteúdo</a:t>
                </a:r>
              </a:p>
              <a:p>
                <a:pPr marL="285750" indent="-285750" rtl="0">
                  <a:buFont typeface="Arial" panose="020B0604020202020204" pitchFamily="34" charset="0"/>
                  <a:buChar char="•"/>
                </a:pPr>
                <a:r>
                  <a:rPr lang="pt-BR" sz="1600">
                    <a:solidFill>
                      <a:schemeClr val="tx1"/>
                    </a:solidFill>
                  </a:rPr>
                  <a:t>Amazon VPC</a:t>
                </a:r>
              </a:p>
              <a:p>
                <a:pPr marL="285750" indent="-285750" rtl="0">
                  <a:buFont typeface="Arial" panose="020B0604020202020204" pitchFamily="34" charset="0"/>
                  <a:buChar char="•"/>
                </a:pPr>
                <a:r>
                  <a:rPr lang="pt-BR" sz="1600">
                    <a:solidFill>
                      <a:schemeClr val="tx1"/>
                    </a:solidFill>
                  </a:rPr>
                  <a:t>Amazon Route 53</a:t>
                </a:r>
              </a:p>
              <a:p>
                <a:pPr marL="285750" indent="-285750" rtl="0">
                  <a:buFont typeface="Arial" panose="020B0604020202020204" pitchFamily="34" charset="0"/>
                  <a:buChar char="•"/>
                </a:pPr>
                <a:r>
                  <a:rPr lang="pt-BR" sz="1600">
                    <a:solidFill>
                      <a:schemeClr val="tx1"/>
                    </a:solidFill>
                  </a:rPr>
                  <a:t>Amazon CloudFront</a:t>
                </a:r>
              </a:p>
              <a:p>
                <a:pPr marL="285750" indent="-285750" rtl="0">
                  <a:buFont typeface="Arial" panose="020B0604020202020204" pitchFamily="34" charset="0"/>
                  <a:buChar char="•"/>
                </a:pPr>
                <a:r>
                  <a:rPr lang="pt-BR" sz="1600">
                    <a:solidFill>
                      <a:schemeClr val="tx1"/>
                    </a:solidFill>
                  </a:rPr>
                  <a:t>Elastic Load Balancing</a:t>
                </a:r>
              </a:p>
            </p:txBody>
          </p:sp>
          <p:pic>
            <p:nvPicPr>
              <p:cNvPr id="19" name="Graphic 18">
                <a:extLst>
                  <a:ext uri="{FF2B5EF4-FFF2-40B4-BE49-F238E27FC236}">
                    <a16:creationId xmlns:a16="http://schemas.microsoft.com/office/drawing/2014/main" id="{962CDCC8-7439-4768-A5F1-28E915A9E87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8607" y="4065373"/>
                <a:ext cx="952500" cy="952500"/>
              </a:xfrm>
              <a:prstGeom prst="rect">
                <a:avLst/>
              </a:prstGeom>
            </p:spPr>
          </p:pic>
        </p:grpSp>
        <p:grpSp>
          <p:nvGrpSpPr>
            <p:cNvPr id="24" name="Group 23">
              <a:extLst>
                <a:ext uri="{FF2B5EF4-FFF2-40B4-BE49-F238E27FC236}">
                  <a16:creationId xmlns:a16="http://schemas.microsoft.com/office/drawing/2014/main" id="{4CF9800D-A9E1-4D45-9CE7-6387CF6AB897}"/>
                </a:ext>
                <a:ext uri="{C183D7F6-B498-43B3-948B-1728B52AA6E4}">
                  <adec:decorative xmlns:adec="http://schemas.microsoft.com/office/drawing/2017/decorative" val="1"/>
                </a:ext>
              </a:extLst>
            </p:cNvPr>
            <p:cNvGrpSpPr/>
            <p:nvPr/>
          </p:nvGrpSpPr>
          <p:grpSpPr>
            <a:xfrm>
              <a:off x="4279365" y="1244832"/>
              <a:ext cx="3671119" cy="1480292"/>
              <a:chOff x="3870754" y="1387966"/>
              <a:chExt cx="3671119" cy="1480292"/>
            </a:xfrm>
          </p:grpSpPr>
          <p:sp>
            <p:nvSpPr>
              <p:cNvPr id="11" name="Rectangle 10">
                <a:extLst>
                  <a:ext uri="{FF2B5EF4-FFF2-40B4-BE49-F238E27FC236}">
                    <a16:creationId xmlns:a16="http://schemas.microsoft.com/office/drawing/2014/main" id="{E9858DC9-50D9-482F-B862-0F0E53804D74}"/>
                  </a:ext>
                </a:extLst>
              </p:cNvPr>
              <p:cNvSpPr/>
              <p:nvPr/>
            </p:nvSpPr>
            <p:spPr>
              <a:xfrm>
                <a:off x="3870754" y="1405218"/>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sz="1580" b="1" spc="-40" dirty="0">
                    <a:solidFill>
                      <a:schemeClr val="tx1"/>
                    </a:solidFill>
                  </a:rPr>
                  <a:t>Serviços de armazenamento</a:t>
                </a:r>
                <a:r>
                  <a:rPr lang="pt-BR" sz="1580" spc="-40" dirty="0">
                    <a:solidFill>
                      <a:schemeClr val="tx1"/>
                    </a:solidFill>
                  </a:rPr>
                  <a:t> –</a:t>
                </a:r>
              </a:p>
              <a:p>
                <a:pPr marL="285750" indent="-285750" rtl="0">
                  <a:buFont typeface="Arial" panose="020B0604020202020204" pitchFamily="34" charset="0"/>
                  <a:buChar char="•"/>
                </a:pPr>
                <a:r>
                  <a:rPr lang="pt-BR" sz="1600" dirty="0" err="1">
                    <a:solidFill>
                      <a:schemeClr val="tx1"/>
                    </a:solidFill>
                  </a:rPr>
                  <a:t>Amazon</a:t>
                </a:r>
                <a:r>
                  <a:rPr lang="pt-BR" sz="1600" dirty="0">
                    <a:solidFill>
                      <a:schemeClr val="tx1"/>
                    </a:solidFill>
                  </a:rPr>
                  <a:t> S3</a:t>
                </a:r>
              </a:p>
              <a:p>
                <a:pPr marL="285750" indent="-285750" rtl="0">
                  <a:buFont typeface="Arial" panose="020B0604020202020204" pitchFamily="34" charset="0"/>
                  <a:buChar char="•"/>
                </a:pPr>
                <a:r>
                  <a:rPr lang="pt-BR" sz="1600" dirty="0" err="1">
                    <a:solidFill>
                      <a:schemeClr val="tx1"/>
                    </a:solidFill>
                  </a:rPr>
                  <a:t>Amazon</a:t>
                </a:r>
                <a:r>
                  <a:rPr lang="pt-BR" sz="1600" dirty="0">
                    <a:solidFill>
                      <a:schemeClr val="tx1"/>
                    </a:solidFill>
                  </a:rPr>
                  <a:t> S3 </a:t>
                </a:r>
                <a:r>
                  <a:rPr lang="pt-BR" sz="1600" dirty="0" err="1">
                    <a:solidFill>
                      <a:schemeClr val="tx1"/>
                    </a:solidFill>
                  </a:rPr>
                  <a:t>Glacier</a:t>
                </a:r>
                <a:endParaRPr lang="pt-BR" sz="1600" dirty="0">
                  <a:solidFill>
                    <a:schemeClr val="tx1"/>
                  </a:solidFill>
                </a:endParaRPr>
              </a:p>
              <a:p>
                <a:pPr marL="285750" indent="-285750" rtl="0">
                  <a:buFont typeface="Arial" panose="020B0604020202020204" pitchFamily="34" charset="0"/>
                  <a:buChar char="•"/>
                </a:pPr>
                <a:r>
                  <a:rPr lang="pt-BR" sz="1600" dirty="0" err="1">
                    <a:solidFill>
                      <a:schemeClr val="tx1"/>
                    </a:solidFill>
                  </a:rPr>
                  <a:t>Amazon</a:t>
                </a:r>
                <a:r>
                  <a:rPr lang="pt-BR" sz="1600" dirty="0">
                    <a:solidFill>
                      <a:schemeClr val="tx1"/>
                    </a:solidFill>
                  </a:rPr>
                  <a:t> EFS</a:t>
                </a:r>
              </a:p>
              <a:p>
                <a:pPr marL="285750" indent="-285750" rtl="0">
                  <a:buFont typeface="Arial" panose="020B0604020202020204" pitchFamily="34" charset="0"/>
                  <a:buChar char="•"/>
                </a:pPr>
                <a:r>
                  <a:rPr lang="pt-BR" sz="1600" dirty="0" err="1">
                    <a:solidFill>
                      <a:schemeClr val="tx1"/>
                    </a:solidFill>
                  </a:rPr>
                  <a:t>Amazon</a:t>
                </a:r>
                <a:r>
                  <a:rPr lang="pt-BR" sz="1600" dirty="0">
                    <a:solidFill>
                      <a:schemeClr val="tx1"/>
                    </a:solidFill>
                  </a:rPr>
                  <a:t> EBS</a:t>
                </a:r>
              </a:p>
            </p:txBody>
          </p:sp>
          <p:pic>
            <p:nvPicPr>
              <p:cNvPr id="20" name="Graphic 19">
                <a:extLst>
                  <a:ext uri="{FF2B5EF4-FFF2-40B4-BE49-F238E27FC236}">
                    <a16:creationId xmlns:a16="http://schemas.microsoft.com/office/drawing/2014/main" id="{F16B8D4E-9D89-478C-A02B-0ECEA9EC365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89373" y="1387966"/>
                <a:ext cx="952500" cy="952500"/>
              </a:xfrm>
              <a:prstGeom prst="rect">
                <a:avLst/>
              </a:prstGeom>
            </p:spPr>
          </p:pic>
        </p:grpSp>
        <p:grpSp>
          <p:nvGrpSpPr>
            <p:cNvPr id="28" name="Group 27">
              <a:extLst>
                <a:ext uri="{FF2B5EF4-FFF2-40B4-BE49-F238E27FC236}">
                  <a16:creationId xmlns:a16="http://schemas.microsoft.com/office/drawing/2014/main" id="{6072A09E-4B22-44EC-BFA5-98EC60759458}"/>
                </a:ext>
                <a:ext uri="{C183D7F6-B498-43B3-948B-1728B52AA6E4}">
                  <adec:decorative xmlns:adec="http://schemas.microsoft.com/office/drawing/2017/decorative" val="1"/>
                </a:ext>
              </a:extLst>
            </p:cNvPr>
            <p:cNvGrpSpPr/>
            <p:nvPr/>
          </p:nvGrpSpPr>
          <p:grpSpPr>
            <a:xfrm>
              <a:off x="4279365" y="2913627"/>
              <a:ext cx="3657600" cy="1463040"/>
              <a:chOff x="4138359" y="2914606"/>
              <a:chExt cx="3657600" cy="1463040"/>
            </a:xfrm>
          </p:grpSpPr>
          <p:sp>
            <p:nvSpPr>
              <p:cNvPr id="12" name="Rectangle 11">
                <a:extLst>
                  <a:ext uri="{FF2B5EF4-FFF2-40B4-BE49-F238E27FC236}">
                    <a16:creationId xmlns:a16="http://schemas.microsoft.com/office/drawing/2014/main" id="{D45D2EF2-ABDD-4EC4-BD07-31436240B915}"/>
                  </a:ext>
                </a:extLst>
              </p:cNvPr>
              <p:cNvSpPr/>
              <p:nvPr/>
            </p:nvSpPr>
            <p:spPr>
              <a:xfrm>
                <a:off x="4138359" y="2914606"/>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sz="1600" b="1">
                    <a:solidFill>
                      <a:schemeClr val="tx1"/>
                    </a:solidFill>
                  </a:rPr>
                  <a:t>Serviços de banco de dados</a:t>
                </a:r>
                <a:r>
                  <a:rPr lang="pt-BR" sz="1600">
                    <a:solidFill>
                      <a:schemeClr val="tx1"/>
                    </a:solidFill>
                  </a:rPr>
                  <a:t> –</a:t>
                </a:r>
              </a:p>
              <a:p>
                <a:pPr marL="285750" indent="-285750" rtl="0">
                  <a:buFont typeface="Arial" panose="020B0604020202020204" pitchFamily="34" charset="0"/>
                  <a:buChar char="•"/>
                </a:pPr>
                <a:r>
                  <a:rPr lang="pt-BR" sz="1600">
                    <a:solidFill>
                      <a:schemeClr val="tx1"/>
                    </a:solidFill>
                  </a:rPr>
                  <a:t>Amazon RDS</a:t>
                </a:r>
              </a:p>
              <a:p>
                <a:pPr marL="285750" indent="-285750" rtl="0">
                  <a:buFont typeface="Arial" panose="020B0604020202020204" pitchFamily="34" charset="0"/>
                  <a:buChar char="•"/>
                </a:pPr>
                <a:r>
                  <a:rPr lang="pt-BR" sz="1600">
                    <a:solidFill>
                      <a:schemeClr val="tx1"/>
                    </a:solidFill>
                  </a:rPr>
                  <a:t>Amazon DynamoDB</a:t>
                </a:r>
              </a:p>
              <a:p>
                <a:pPr marL="285750" indent="-285750" rtl="0">
                  <a:buFont typeface="Arial" panose="020B0604020202020204" pitchFamily="34" charset="0"/>
                  <a:buChar char="•"/>
                </a:pPr>
                <a:r>
                  <a:rPr lang="pt-BR" sz="1600">
                    <a:solidFill>
                      <a:schemeClr val="tx1"/>
                    </a:solidFill>
                  </a:rPr>
                  <a:t>Amazon Redshift</a:t>
                </a:r>
              </a:p>
              <a:p>
                <a:pPr marL="285750" indent="-285750" rtl="0">
                  <a:buFont typeface="Arial" panose="020B0604020202020204" pitchFamily="34" charset="0"/>
                  <a:buChar char="•"/>
                </a:pPr>
                <a:r>
                  <a:rPr lang="pt-BR" sz="1600">
                    <a:solidFill>
                      <a:schemeClr val="tx1"/>
                    </a:solidFill>
                  </a:rPr>
                  <a:t>Amazon Aurora</a:t>
                </a:r>
              </a:p>
            </p:txBody>
          </p:sp>
          <p:pic>
            <p:nvPicPr>
              <p:cNvPr id="21" name="Graphic 20">
                <a:extLst>
                  <a:ext uri="{FF2B5EF4-FFF2-40B4-BE49-F238E27FC236}">
                    <a16:creationId xmlns:a16="http://schemas.microsoft.com/office/drawing/2014/main" id="{B91CAA38-3E3D-4B60-B64B-AE46FCFE2C6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43459" y="2914606"/>
                <a:ext cx="952500" cy="952500"/>
              </a:xfrm>
              <a:prstGeom prst="rect">
                <a:avLst/>
              </a:prstGeom>
            </p:spPr>
          </p:pic>
        </p:grpSp>
        <p:grpSp>
          <p:nvGrpSpPr>
            <p:cNvPr id="26" name="Group 25">
              <a:extLst>
                <a:ext uri="{FF2B5EF4-FFF2-40B4-BE49-F238E27FC236}">
                  <a16:creationId xmlns:a16="http://schemas.microsoft.com/office/drawing/2014/main" id="{3F398F01-D7FF-4C47-BB1A-AC5C4BF9DAA9}"/>
                </a:ext>
                <a:ext uri="{C183D7F6-B498-43B3-948B-1728B52AA6E4}">
                  <adec:decorative xmlns:adec="http://schemas.microsoft.com/office/drawing/2017/decorative" val="1"/>
                </a:ext>
              </a:extLst>
            </p:cNvPr>
            <p:cNvGrpSpPr/>
            <p:nvPr/>
          </p:nvGrpSpPr>
          <p:grpSpPr>
            <a:xfrm>
              <a:off x="213507" y="4290849"/>
              <a:ext cx="3657600" cy="2011680"/>
              <a:chOff x="4258380" y="4530794"/>
              <a:chExt cx="3657600" cy="2011680"/>
            </a:xfrm>
          </p:grpSpPr>
          <p:sp>
            <p:nvSpPr>
              <p:cNvPr id="13" name="Rectangle 12">
                <a:extLst>
                  <a:ext uri="{FF2B5EF4-FFF2-40B4-BE49-F238E27FC236}">
                    <a16:creationId xmlns:a16="http://schemas.microsoft.com/office/drawing/2014/main" id="{70B7F073-77D0-4472-8FBA-C14D58D47B90}"/>
                  </a:ext>
                </a:extLst>
              </p:cNvPr>
              <p:cNvSpPr/>
              <p:nvPr/>
            </p:nvSpPr>
            <p:spPr>
              <a:xfrm>
                <a:off x="4258380" y="4530794"/>
                <a:ext cx="3657600" cy="201168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sz="1600" b="1">
                    <a:solidFill>
                      <a:schemeClr val="tx1"/>
                    </a:solidFill>
                  </a:rPr>
                  <a:t>Serviços de segurança, </a:t>
                </a:r>
                <a:br>
                  <a:rPr lang="en-US" sz="1600" b="1" dirty="0">
                    <a:solidFill>
                      <a:schemeClr val="tx1"/>
                    </a:solidFill>
                  </a:rPr>
                </a:br>
                <a:r>
                  <a:rPr lang="pt-BR" sz="1600" b="1">
                    <a:solidFill>
                      <a:schemeClr val="tx1"/>
                    </a:solidFill>
                  </a:rPr>
                  <a:t>identidade e conformidade</a:t>
                </a:r>
                <a:r>
                  <a:rPr lang="pt-BR" sz="1600">
                    <a:solidFill>
                      <a:schemeClr val="tx1"/>
                    </a:solidFill>
                  </a:rPr>
                  <a:t> –</a:t>
                </a:r>
              </a:p>
              <a:p>
                <a:pPr marL="285750" indent="-285750" rtl="0">
                  <a:buFont typeface="Arial" panose="020B0604020202020204" pitchFamily="34" charset="0"/>
                  <a:buChar char="•"/>
                </a:pPr>
                <a:r>
                  <a:rPr lang="pt-BR" sz="1600">
                    <a:solidFill>
                      <a:schemeClr val="tx1"/>
                    </a:solidFill>
                  </a:rPr>
                  <a:t>AWS IAM</a:t>
                </a:r>
              </a:p>
              <a:p>
                <a:pPr marL="285750" indent="-285750" rtl="0">
                  <a:buFont typeface="Arial" panose="020B0604020202020204" pitchFamily="34" charset="0"/>
                  <a:buChar char="•"/>
                </a:pPr>
                <a:r>
                  <a:rPr lang="pt-BR" sz="1600">
                    <a:solidFill>
                      <a:schemeClr val="tx1"/>
                    </a:solidFill>
                  </a:rPr>
                  <a:t>Amazon Cognito</a:t>
                </a:r>
              </a:p>
              <a:p>
                <a:pPr marL="285750" indent="-285750" rtl="0">
                  <a:buFont typeface="Arial" panose="020B0604020202020204" pitchFamily="34" charset="0"/>
                  <a:buChar char="•"/>
                </a:pPr>
                <a:r>
                  <a:rPr lang="pt-BR" sz="1600">
                    <a:solidFill>
                      <a:schemeClr val="tx1"/>
                    </a:solidFill>
                  </a:rPr>
                  <a:t>AWS Shield</a:t>
                </a:r>
              </a:p>
              <a:p>
                <a:pPr marL="285750" indent="-285750" rtl="0">
                  <a:buFont typeface="Arial" panose="020B0604020202020204" pitchFamily="34" charset="0"/>
                  <a:buChar char="•"/>
                </a:pPr>
                <a:r>
                  <a:rPr lang="pt-BR" sz="1600">
                    <a:solidFill>
                      <a:schemeClr val="tx1"/>
                    </a:solidFill>
                  </a:rPr>
                  <a:t>AWS Artifact</a:t>
                </a:r>
              </a:p>
              <a:p>
                <a:pPr marL="285750" indent="-285750" rtl="0">
                  <a:buFont typeface="Arial" panose="020B0604020202020204" pitchFamily="34" charset="0"/>
                  <a:buChar char="•"/>
                </a:pPr>
                <a:r>
                  <a:rPr lang="pt-BR" sz="1600">
                    <a:solidFill>
                      <a:schemeClr val="tx1"/>
                    </a:solidFill>
                  </a:rPr>
                  <a:t>AWS Key Management Service (KMS)</a:t>
                </a:r>
              </a:p>
            </p:txBody>
          </p:sp>
          <p:pic>
            <p:nvPicPr>
              <p:cNvPr id="22" name="Graphic 21">
                <a:extLst>
                  <a:ext uri="{FF2B5EF4-FFF2-40B4-BE49-F238E27FC236}">
                    <a16:creationId xmlns:a16="http://schemas.microsoft.com/office/drawing/2014/main" id="{75E8E0D8-C945-420A-8B0C-B5D29E86971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63480" y="4530794"/>
                <a:ext cx="952500" cy="952500"/>
              </a:xfrm>
              <a:prstGeom prst="rect">
                <a:avLst/>
              </a:prstGeom>
            </p:spPr>
          </p:pic>
        </p:grpSp>
      </p:grpSp>
      <p:sp>
        <p:nvSpPr>
          <p:cNvPr id="5" name="Footer Placeholder 4">
            <a:extLst>
              <a:ext uri="{FF2B5EF4-FFF2-40B4-BE49-F238E27FC236}">
                <a16:creationId xmlns:a16="http://schemas.microsoft.com/office/drawing/2014/main" id="{42605E79-1FC8-4AAA-83C7-AA5FFA671B9A}"/>
              </a:ext>
              <a:ext uri="{C183D7F6-B498-43B3-948B-1728B52AA6E4}">
                <adec:decorative xmlns:adec="http://schemas.microsoft.com/office/drawing/2017/decorative" val="1"/>
              </a:ext>
            </a:extLst>
          </p:cNvPr>
          <p:cNvSpPr>
            <a:spLocks noGrp="1"/>
          </p:cNvSpPr>
          <p:nvPr>
            <p:ph type="ftr" sz="quarter" idx="3"/>
          </p:nvPr>
        </p:nvSpPr>
        <p:spPr>
          <a:xfrm>
            <a:off x="419100" y="6356350"/>
            <a:ext cx="4687738"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3971867C-A9B5-4232-85ED-2FB43C1DFF6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201332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rtlCol="0">
            <a:noAutofit/>
          </a:bodyPr>
          <a:lstStyle/>
          <a:p>
            <a:pPr rtl="0"/>
            <a:r>
              <a:rPr lang="pt-BR"/>
              <a:t>Três maneiras de interagir com a AWS</a:t>
            </a:r>
          </a:p>
        </p:txBody>
      </p:sp>
      <p:pic>
        <p:nvPicPr>
          <p:cNvPr id="4" name="Picture 3" descr="The AWS Management Console is a graphical interfa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46" y="1133180"/>
            <a:ext cx="1950791" cy="1950791"/>
          </a:xfrm>
          <a:prstGeom prst="rect">
            <a:avLst/>
          </a:prstGeom>
          <a:ln>
            <a:noFill/>
          </a:ln>
          <a:effectLst/>
        </p:spPr>
      </p:pic>
      <p:sp>
        <p:nvSpPr>
          <p:cNvPr id="5" name="TextBox 4"/>
          <p:cNvSpPr txBox="1"/>
          <p:nvPr/>
        </p:nvSpPr>
        <p:spPr>
          <a:xfrm>
            <a:off x="2841143" y="1458719"/>
            <a:ext cx="6777310" cy="430887"/>
          </a:xfrm>
          <a:prstGeom prst="rect">
            <a:avLst/>
          </a:prstGeom>
          <a:noFill/>
        </p:spPr>
        <p:txBody>
          <a:bodyPr wrap="square" lIns="0" tIns="0" rIns="0" bIns="0" rtlCol="0">
            <a:spAutoFit/>
          </a:bodyPr>
          <a:lstStyle/>
          <a:p>
            <a:pPr defTabSz="1219170" rtl="0">
              <a:defRPr/>
            </a:pPr>
            <a:r>
              <a:rPr lang="pt-BR" sz="2800" b="1" kern="0" dirty="0">
                <a:latin typeface="Amazon Ember Light" panose="020B0403020204020204" pitchFamily="34" charset="0"/>
                <a:ea typeface="Amazon Ember Light" panose="020B0403020204020204" pitchFamily="34" charset="0"/>
                <a:cs typeface="Amazon Ember Light" panose="020B0403020204020204" pitchFamily="34" charset="0"/>
              </a:rPr>
              <a:t>Console de Gerenciamento da AWS</a:t>
            </a:r>
          </a:p>
        </p:txBody>
      </p:sp>
      <p:sp>
        <p:nvSpPr>
          <p:cNvPr id="6" name="TextBox 5"/>
          <p:cNvSpPr txBox="1"/>
          <p:nvPr/>
        </p:nvSpPr>
        <p:spPr>
          <a:xfrm>
            <a:off x="2830112" y="2010469"/>
            <a:ext cx="8421637" cy="338554"/>
          </a:xfrm>
          <a:prstGeom prst="rect">
            <a:avLst/>
          </a:prstGeom>
          <a:noFill/>
        </p:spPr>
        <p:txBody>
          <a:bodyPr wrap="square" lIns="0" tIns="0" rIns="0" bIns="0" rtlCol="0">
            <a:spAutoFit/>
          </a:bodyPr>
          <a:lstStyle/>
          <a:p>
            <a:pPr defTabSz="1219170" rtl="0">
              <a:defRPr/>
            </a:pPr>
            <a:r>
              <a:rPr lang="pt-BR" sz="2200" kern="0">
                <a:latin typeface="Amazon Ember Light" panose="020B0403020204020204" pitchFamily="34" charset="0"/>
                <a:ea typeface="Amazon Ember Light" panose="020B0403020204020204" pitchFamily="34" charset="0"/>
                <a:cs typeface="Amazon Ember Light" panose="020B0403020204020204" pitchFamily="34" charset="0"/>
              </a:rPr>
              <a:t>Interface gráfica fácil de usar</a:t>
            </a:r>
          </a:p>
        </p:txBody>
      </p:sp>
      <p:pic>
        <p:nvPicPr>
          <p:cNvPr id="2050" name="Picture 2" descr="The command line provides direct access to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47" y="3234638"/>
            <a:ext cx="1871528" cy="1203301"/>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30110" y="3185274"/>
            <a:ext cx="7763127"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solidFill>
                  <a:schemeClr val="tx1"/>
                </a:solidFill>
              </a:rPr>
              <a:t>Interface da linha de comando (CLI da AWS)</a:t>
            </a:r>
          </a:p>
        </p:txBody>
      </p:sp>
      <p:sp>
        <p:nvSpPr>
          <p:cNvPr id="8" name="TextBox 7"/>
          <p:cNvSpPr txBox="1"/>
          <p:nvPr/>
        </p:nvSpPr>
        <p:spPr>
          <a:xfrm>
            <a:off x="2853653" y="3712032"/>
            <a:ext cx="8195348" cy="338554"/>
          </a:xfrm>
          <a:prstGeom prst="rect">
            <a:avLst/>
          </a:prstGeom>
          <a:noFill/>
        </p:spPr>
        <p:txBody>
          <a:bodyPr wrap="square" lIns="0" tIns="0" rIns="0" bIns="0" rtlCol="0">
            <a:spAutoFit/>
          </a:bodyPr>
          <a:lstStyle/>
          <a:p>
            <a:pPr defTabSz="1219170" rtl="0">
              <a:defRPr/>
            </a:pPr>
            <a:r>
              <a:rPr lang="pt-BR" sz="2200" kern="0">
                <a:latin typeface="Amazon Ember Light" panose="020B0403020204020204" pitchFamily="34" charset="0"/>
                <a:ea typeface="Amazon Ember Light" panose="020B0403020204020204" pitchFamily="34" charset="0"/>
                <a:cs typeface="Amazon Ember Light" panose="020B0403020204020204" pitchFamily="34" charset="0"/>
              </a:rPr>
              <a:t>Acesso a serviços por comandos ou scripts específicos</a:t>
            </a:r>
          </a:p>
        </p:txBody>
      </p:sp>
      <p:pic>
        <p:nvPicPr>
          <p:cNvPr id="2052" name="Picture 4" descr="SDKs allow you to access services using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46" y="4893090"/>
            <a:ext cx="1871529" cy="129986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52174" y="4854383"/>
            <a:ext cx="8111999"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solidFill>
                  <a:schemeClr val="tx1"/>
                </a:solidFill>
              </a:rPr>
              <a:t>Kits de desenvolvimento de software (</a:t>
            </a:r>
            <a:r>
              <a:rPr lang="pt-BR" dirty="0" err="1">
                <a:solidFill>
                  <a:schemeClr val="tx1"/>
                </a:solidFill>
              </a:rPr>
              <a:t>SDKs</a:t>
            </a:r>
            <a:r>
              <a:rPr lang="pt-BR" dirty="0">
                <a:solidFill>
                  <a:schemeClr val="tx1"/>
                </a:solidFill>
              </a:rPr>
              <a:t>)</a:t>
            </a:r>
          </a:p>
        </p:txBody>
      </p:sp>
      <p:sp>
        <p:nvSpPr>
          <p:cNvPr id="10" name="TextBox 9"/>
          <p:cNvSpPr txBox="1"/>
          <p:nvPr/>
        </p:nvSpPr>
        <p:spPr>
          <a:xfrm>
            <a:off x="2841144" y="5380206"/>
            <a:ext cx="9350856" cy="338554"/>
          </a:xfrm>
          <a:prstGeom prst="rect">
            <a:avLst/>
          </a:prstGeom>
          <a:noFill/>
        </p:spPr>
        <p:txBody>
          <a:bodyPr wrap="square" lIns="0" tIns="0" rIns="0" bIns="0" rtlCol="0">
            <a:spAutoFit/>
          </a:bodyPr>
          <a:lstStyle/>
          <a:p>
            <a:pPr defTabSz="1219170" rtl="0">
              <a:defRPr/>
            </a:pPr>
            <a:r>
              <a:rPr lang="pt-BR" sz="2200" kern="0" dirty="0">
                <a:latin typeface="Amazon Ember Light" panose="020B0403020204020204" pitchFamily="34" charset="0"/>
                <a:ea typeface="Amazon Ember Light" panose="020B0403020204020204" pitchFamily="34" charset="0"/>
                <a:cs typeface="Amazon Ember Light" panose="020B0403020204020204" pitchFamily="34" charset="0"/>
              </a:rPr>
              <a:t>Acesse serviços diretamente do seu código (como Java, Python e outros)</a:t>
            </a:r>
          </a:p>
        </p:txBody>
      </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a:xfrm>
            <a:off x="419100" y="6356350"/>
            <a:ext cx="4575594"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215101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a:t>A AWS é uma plataforma de nuvem segura que oferece um amplo conjunto de produtos globais baseados na nuvem, denominados serviços, que são criados para funcionar em conjunto.</a:t>
            </a:r>
          </a:p>
          <a:p>
            <a:pPr rtl="0"/>
            <a:r>
              <a:rPr lang="pt-BR" sz="2400"/>
              <a:t>Há muitas categorias de serviços da AWS, e cada categoria tem uma diversidade de opções de serviços.</a:t>
            </a:r>
          </a:p>
          <a:p>
            <a:pPr rtl="0"/>
            <a:r>
              <a:rPr lang="pt-BR" sz="2400"/>
              <a:t>Escolha um serviço com base em seus objetivos empresariais e requisitos de tecnologia.</a:t>
            </a:r>
          </a:p>
          <a:p>
            <a:pPr rtl="0"/>
            <a:r>
              <a:rPr lang="pt-BR" sz="2400"/>
              <a:t>Existem três maneiras de interagir com os serviços da AWS.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rtl="0"/>
              <a:t>27</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a:xfrm>
            <a:off x="7108166" y="6356350"/>
            <a:ext cx="4664734"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467506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a:t>Módulo 1: Visão geral dos conceitos de nuvem</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endParaRPr lang="en-US" sz="4000" dirty="0"/>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a:xfrm>
            <a:off x="419100" y="6356350"/>
            <a:ext cx="4739496" cy="365125"/>
          </a:xfrm>
        </p:spPr>
        <p:txBody>
          <a:bodyPr rtlCol="0"/>
          <a:lstStyle/>
          <a:p>
            <a:pPr rtl="0"/>
            <a:r>
              <a:rPr lang="pt-BR" dirty="0"/>
              <a:t>© 2019 </a:t>
            </a:r>
            <a:r>
              <a:rPr lang="pt-BR" dirty="0" err="1"/>
              <a:t>Amazon</a:t>
            </a:r>
            <a:r>
              <a:rPr lang="pt-BR" dirty="0"/>
              <a:t> Web Services, Inc. ou suas afiliadas. Todos os direitos reservados.</a:t>
            </a:r>
            <a:endParaRPr lang="en-US"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 do módulo                                                     </a:t>
            </a:r>
          </a:p>
        </p:txBody>
      </p:sp>
      <p:sp>
        <p:nvSpPr>
          <p:cNvPr id="10" name="Content Placeholder 9">
            <a:extLst>
              <a:ext uri="{FF2B5EF4-FFF2-40B4-BE49-F238E27FC236}">
                <a16:creationId xmlns:a16="http://schemas.microsoft.com/office/drawing/2014/main" id="{55E2B68A-D658-420D-B21A-5DDC8B6BB02F}"/>
              </a:ext>
            </a:extLst>
          </p:cNvPr>
          <p:cNvSpPr>
            <a:spLocks noGrp="1"/>
          </p:cNvSpPr>
          <p:nvPr>
            <p:ph idx="1"/>
          </p:nvPr>
        </p:nvSpPr>
        <p:spPr/>
        <p:txBody>
          <a:bodyPr rtlCol="0"/>
          <a:lstStyle/>
          <a:p>
            <a:pPr marL="0" indent="0" rtl="0">
              <a:buNone/>
            </a:pPr>
            <a:r>
              <a:rPr lang="pt-BR"/>
              <a:t>Resumindo, neste módulo você aprendeu a:</a:t>
            </a:r>
          </a:p>
          <a:p>
            <a:pPr rtl="0"/>
            <a:r>
              <a:rPr lang="pt-BR"/>
              <a:t>Definir diferentes tipos de modelos de computação em nuvem</a:t>
            </a:r>
          </a:p>
          <a:p>
            <a:pPr rtl="0"/>
            <a:r>
              <a:rPr lang="pt-BR"/>
              <a:t>Descrever seis vantagens da computação em nuvem</a:t>
            </a:r>
            <a:endParaRPr lang="en-US" strike="sngStrike" dirty="0"/>
          </a:p>
          <a:p>
            <a:pPr rtl="0"/>
            <a:r>
              <a:rPr lang="pt-BR"/>
              <a:t>Reconhecer as principais categorias dos serviços da AWS e os principais serviços</a:t>
            </a:r>
            <a:endParaRPr lang="en-US" strike="sngStrike" dirty="0"/>
          </a:p>
          <a:p>
            <a:pPr rtl="0"/>
            <a:r>
              <a:rPr lang="pt-BR"/>
              <a:t>Repassar o conteúdo do AWS Cloud Adoption Framework</a:t>
            </a:r>
            <a:endParaRPr lang="en-US" strike="sngStrike" dirty="0"/>
          </a:p>
          <a:p>
            <a:pPr rtl="0"/>
            <a:endParaRPr lang="en-US" dirty="0"/>
          </a:p>
          <a:p>
            <a:pPr marL="0" indent="0" rtl="0">
              <a:buNone/>
            </a:pPr>
            <a:br>
              <a:rPr lang="en-US" dirty="0"/>
            </a:br>
            <a:endParaRPr lang="en-US" dirty="0"/>
          </a:p>
          <a:p>
            <a:pPr rtl="0"/>
            <a:endParaRPr lang="en-US" dirty="0"/>
          </a:p>
          <a:p>
            <a:pPr marL="0" indent="0" rtl="0">
              <a:buNone/>
            </a:pPr>
            <a:endParaRPr lang="en-US" dirty="0"/>
          </a:p>
        </p:txBody>
      </p:sp>
      <p:sp>
        <p:nvSpPr>
          <p:cNvPr id="3" name="Footer Placeholder 2">
            <a:extLst>
              <a:ext uri="{FF2B5EF4-FFF2-40B4-BE49-F238E27FC236}">
                <a16:creationId xmlns:a16="http://schemas.microsoft.com/office/drawing/2014/main" id="{FA518580-F9F5-1640-BE3B-41B7CE04AEED}"/>
              </a:ext>
              <a:ext uri="{C183D7F6-B498-43B3-948B-1728B52AA6E4}">
                <adec:decorative xmlns:adec="http://schemas.microsoft.com/office/drawing/2017/decorative" val="1"/>
              </a:ext>
            </a:extLst>
          </p:cNvPr>
          <p:cNvSpPr>
            <a:spLocks noGrp="1"/>
          </p:cNvSpPr>
          <p:nvPr>
            <p:ph type="ftr" sz="quarter" idx="3"/>
          </p:nvPr>
        </p:nvSpPr>
        <p:spPr>
          <a:xfrm>
            <a:off x="419100" y="6356350"/>
            <a:ext cx="5274334"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358696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Objetivos do módulo</a:t>
            </a:r>
          </a:p>
        </p:txBody>
      </p:sp>
      <p:sp>
        <p:nvSpPr>
          <p:cNvPr id="3" name="Content Placeholder 2"/>
          <p:cNvSpPr>
            <a:spLocks noGrp="1"/>
          </p:cNvSpPr>
          <p:nvPr>
            <p:ph idx="1"/>
          </p:nvPr>
        </p:nvSpPr>
        <p:spPr>
          <a:xfrm>
            <a:off x="419100" y="1528175"/>
            <a:ext cx="11353800" cy="4648788"/>
          </a:xfrm>
        </p:spPr>
        <p:txBody>
          <a:bodyPr rtlCol="0"/>
          <a:lstStyle/>
          <a:p>
            <a:pPr marL="0" indent="0" rtl="0">
              <a:buNone/>
            </a:pPr>
            <a:r>
              <a:rPr lang="pt-BR"/>
              <a:t>Depois de concluir este módulo, você deverá ser capaz de:</a:t>
            </a:r>
          </a:p>
          <a:p>
            <a:pPr rtl="0"/>
            <a:r>
              <a:rPr lang="pt-BR"/>
              <a:t>Definir diferentes tipos de modelos de computação em nuvem</a:t>
            </a:r>
          </a:p>
          <a:p>
            <a:pPr rtl="0"/>
            <a:r>
              <a:rPr lang="pt-BR"/>
              <a:t>Descrever seis vantagens da computação em nuvem</a:t>
            </a:r>
          </a:p>
          <a:p>
            <a:pPr rtl="0"/>
            <a:r>
              <a:rPr lang="pt-BR"/>
              <a:t>Reconhecer as principais categorias dos serviços da AWS e os principais serviços</a:t>
            </a:r>
          </a:p>
          <a:p>
            <a:pPr rtl="0"/>
            <a:r>
              <a:rPr lang="pt-BR"/>
              <a:t>Analisar o AWS Cloud Adoption Framework (AWS CAF)</a:t>
            </a:r>
          </a:p>
          <a:p>
            <a:pPr rtl="0"/>
            <a:endParaRPr lang="en-US"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4936671"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333068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400" dirty="0"/>
              <a:t>Por que a </a:t>
            </a:r>
            <a:r>
              <a:rPr lang="pt-BR" sz="2400" dirty="0">
                <a:solidFill>
                  <a:schemeClr val="accent6"/>
                </a:solidFill>
              </a:rPr>
              <a:t>AWS é mais econômica do que datacenters tradicionais </a:t>
            </a:r>
            <a:r>
              <a:rPr lang="pt-BR" sz="2400" dirty="0"/>
              <a:t>para aplicativos com cargas de trabalho de computação </a:t>
            </a:r>
            <a:r>
              <a:rPr lang="pt-BR" sz="2400" dirty="0">
                <a:solidFill>
                  <a:schemeClr val="accent6"/>
                </a:solidFill>
              </a:rPr>
              <a:t>variáveis</a:t>
            </a:r>
            <a:r>
              <a:rPr lang="pt-BR" sz="2400" dirty="0"/>
              <a:t>?</a:t>
            </a:r>
          </a:p>
          <a:p>
            <a:pPr marL="0" lvl="0" indent="0" rtl="0">
              <a:buNone/>
            </a:pPr>
            <a:endParaRPr lang="en-US" sz="2400" dirty="0"/>
          </a:p>
          <a:p>
            <a:pPr marL="457200" lvl="0" indent="-457200" rtl="0">
              <a:buFont typeface="+mj-lt"/>
              <a:buAutoNum type="alphaUcPeriod"/>
            </a:pPr>
            <a:r>
              <a:rPr lang="pt-BR" sz="2400" dirty="0"/>
              <a:t>Os custos do </a:t>
            </a:r>
            <a:r>
              <a:rPr lang="pt-BR" sz="2400" dirty="0" err="1"/>
              <a:t>Amazon</a:t>
            </a:r>
            <a:r>
              <a:rPr lang="pt-BR" sz="2400" dirty="0"/>
              <a:t> </a:t>
            </a:r>
            <a:r>
              <a:rPr lang="pt-BR" sz="2400" dirty="0" err="1"/>
              <a:t>Elastic</a:t>
            </a:r>
            <a:r>
              <a:rPr lang="pt-BR" sz="2400" dirty="0"/>
              <a:t> Compute </a:t>
            </a:r>
            <a:r>
              <a:rPr lang="pt-BR" sz="2400" dirty="0" err="1"/>
              <a:t>Cloud</a:t>
            </a:r>
            <a:r>
              <a:rPr lang="pt-BR" sz="2400" dirty="0"/>
              <a:t> (</a:t>
            </a:r>
            <a:r>
              <a:rPr lang="pt-BR" sz="2400" dirty="0" err="1"/>
              <a:t>Amazon</a:t>
            </a:r>
            <a:r>
              <a:rPr lang="pt-BR" sz="2400" dirty="0"/>
              <a:t> EC2) são cobrados mensalmente.</a:t>
            </a:r>
          </a:p>
          <a:p>
            <a:pPr marL="457200" lvl="0" indent="-457200" rtl="0">
              <a:buFont typeface="+mj-lt"/>
              <a:buAutoNum type="alphaUcPeriod"/>
            </a:pPr>
            <a:r>
              <a:rPr lang="pt-BR" sz="2400" dirty="0"/>
              <a:t>Os clientes mantêm o acesso administrativo completo às suas instâncias do </a:t>
            </a:r>
            <a:r>
              <a:rPr lang="pt-BR" sz="2400" dirty="0" err="1"/>
              <a:t>Amazon</a:t>
            </a:r>
            <a:r>
              <a:rPr lang="pt-BR" sz="2400" dirty="0"/>
              <a:t> EC2.</a:t>
            </a:r>
          </a:p>
          <a:p>
            <a:pPr marL="457200" lvl="0" indent="-457200" rtl="0">
              <a:buFont typeface="+mj-lt"/>
              <a:buAutoNum type="alphaUcPeriod"/>
            </a:pPr>
            <a:r>
              <a:rPr lang="pt-BR" sz="2400" dirty="0">
                <a:solidFill>
                  <a:schemeClr val="accent6"/>
                </a:solidFill>
              </a:rPr>
              <a:t>As instâncias do </a:t>
            </a:r>
            <a:r>
              <a:rPr lang="pt-BR" sz="2400" dirty="0" err="1">
                <a:solidFill>
                  <a:schemeClr val="accent6"/>
                </a:solidFill>
              </a:rPr>
              <a:t>Amazon</a:t>
            </a:r>
            <a:r>
              <a:rPr lang="pt-BR" sz="2400" dirty="0">
                <a:solidFill>
                  <a:schemeClr val="accent6"/>
                </a:solidFill>
              </a:rPr>
              <a:t> EC2 podem ser executadas sob demanda quando necessário.</a:t>
            </a:r>
          </a:p>
          <a:p>
            <a:pPr marL="457200" lvl="0" indent="-457200" rtl="0">
              <a:buFont typeface="+mj-lt"/>
              <a:buAutoNum type="alphaUcPeriod"/>
            </a:pPr>
            <a:r>
              <a:rPr lang="pt-BR" sz="2400" dirty="0"/>
              <a:t>Os clientes podem executar permanentemente instâncias suficientes para lidar com picos de carga de trabalho.</a:t>
            </a:r>
          </a:p>
        </p:txBody>
      </p:sp>
      <p:sp>
        <p:nvSpPr>
          <p:cNvPr id="22" name="Rectangle 21" descr="box around AWS more economical than traditional data centers.">
            <a:extLst>
              <a:ext uri="{FF2B5EF4-FFF2-40B4-BE49-F238E27FC236}">
                <a16:creationId xmlns:a16="http://schemas.microsoft.com/office/drawing/2014/main" id="{1C03C7B4-56D2-574C-84EC-E802BAD51BD6}"/>
              </a:ext>
            </a:extLst>
          </p:cNvPr>
          <p:cNvSpPr/>
          <p:nvPr/>
        </p:nvSpPr>
        <p:spPr>
          <a:xfrm>
            <a:off x="1854678" y="1528175"/>
            <a:ext cx="7401465"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ctangle 23" descr="box around varying.">
            <a:extLst>
              <a:ext uri="{FF2B5EF4-FFF2-40B4-BE49-F238E27FC236}">
                <a16:creationId xmlns:a16="http://schemas.microsoft.com/office/drawing/2014/main" id="{6E0CBF61-7E56-8546-AB58-C94D4F2FF6BF}"/>
              </a:ext>
            </a:extLst>
          </p:cNvPr>
          <p:cNvSpPr/>
          <p:nvPr/>
        </p:nvSpPr>
        <p:spPr>
          <a:xfrm>
            <a:off x="5830515" y="1898246"/>
            <a:ext cx="1312158"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C: Amazon EC2 instances can be launched on-demand when needed.">
            <a:extLst>
              <a:ext uri="{FF2B5EF4-FFF2-40B4-BE49-F238E27FC236}">
                <a16:creationId xmlns:a16="http://schemas.microsoft.com/office/drawing/2014/main" id="{223D788C-6C14-CA49-9866-1E43C04FE474}"/>
              </a:ext>
            </a:extLst>
          </p:cNvPr>
          <p:cNvSpPr/>
          <p:nvPr/>
        </p:nvSpPr>
        <p:spPr>
          <a:xfrm>
            <a:off x="419100" y="4332526"/>
            <a:ext cx="10639964" cy="74843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4687738" cy="365125"/>
          </a:xfrm>
        </p:spPr>
        <p:txBody>
          <a:bodyPr rtlCol="0"/>
          <a:lstStyle>
            <a:lvl1pPr>
              <a:defRPr>
                <a:latin typeface="Amazon Ember" panose="02000000000000000000" pitchFamily="2" charset="0"/>
                <a:ea typeface="Amazon Ember" panose="02000000000000000000" pitchFamily="2" charset="0"/>
              </a:defRPr>
            </a:lvl1pPr>
          </a:lstStyle>
          <a:p>
            <a:pPr rtl="0"/>
            <a:r>
              <a:rPr lang="pt-BR" dirty="0"/>
              <a:t>© 2019 </a:t>
            </a:r>
            <a:r>
              <a:rPr lang="pt-BR" dirty="0" err="1"/>
              <a:t>Amazon</a:t>
            </a:r>
            <a:r>
              <a:rPr lang="pt-BR" dirty="0"/>
              <a:t> Web Services, Inc. ou suas afiliadas. Todos os direitos reservados.</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rtl="0"/>
              <a:t>30</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dirty="0">
                <a:hlinkClick r:id="rId4"/>
              </a:rPr>
              <a:t>O que é a AWS?</a:t>
            </a:r>
            <a:r>
              <a:rPr lang="pt-BR" dirty="0"/>
              <a:t> Vídeo do </a:t>
            </a:r>
            <a:r>
              <a:rPr lang="pt-BR" dirty="0" err="1"/>
              <a:t>YouTube</a:t>
            </a:r>
            <a:endParaRPr lang="pt-BR" dirty="0"/>
          </a:p>
          <a:p>
            <a:pPr rtl="0"/>
            <a:r>
              <a:rPr lang="pt-BR" dirty="0"/>
              <a:t>Site </a:t>
            </a:r>
            <a:r>
              <a:rPr lang="pt-BR" dirty="0">
                <a:hlinkClick r:id="rId5"/>
              </a:rPr>
              <a:t>Computação em nuvem com a AWS</a:t>
            </a:r>
          </a:p>
          <a:p>
            <a:pPr rtl="0"/>
            <a:r>
              <a:rPr lang="pt-BR" dirty="0"/>
              <a:t>Artigo técnico</a:t>
            </a:r>
            <a:r>
              <a:rPr lang="pt-BR" dirty="0">
                <a:hlinkClick r:id="rId6"/>
              </a:rPr>
              <a:t> Visão geral do </a:t>
            </a:r>
            <a:r>
              <a:rPr lang="pt-BR" dirty="0" err="1">
                <a:hlinkClick r:id="rId6"/>
              </a:rPr>
              <a:t>Amazon</a:t>
            </a:r>
            <a:r>
              <a:rPr lang="pt-BR" dirty="0">
                <a:hlinkClick r:id="rId6"/>
              </a:rPr>
              <a:t> Web Services</a:t>
            </a:r>
          </a:p>
          <a:p>
            <a:pPr rtl="0"/>
            <a:r>
              <a:rPr lang="pt-BR" dirty="0"/>
              <a:t>Artigo técnico</a:t>
            </a:r>
            <a:r>
              <a:rPr lang="pt-BR" dirty="0">
                <a:hlinkClick r:id="rId7"/>
              </a:rPr>
              <a:t> Visão geral do AWS </a:t>
            </a:r>
            <a:r>
              <a:rPr lang="pt-BR" dirty="0" err="1">
                <a:hlinkClick r:id="rId7"/>
              </a:rPr>
              <a:t>Cloud</a:t>
            </a:r>
            <a:r>
              <a:rPr lang="pt-BR" dirty="0">
                <a:hlinkClick r:id="rId7"/>
              </a:rPr>
              <a:t> </a:t>
            </a:r>
            <a:r>
              <a:rPr lang="pt-BR" dirty="0" err="1">
                <a:hlinkClick r:id="rId7"/>
              </a:rPr>
              <a:t>Adoption</a:t>
            </a:r>
            <a:r>
              <a:rPr lang="pt-BR" dirty="0">
                <a:hlinkClick r:id="rId7"/>
              </a:rPr>
              <a:t> Framework</a:t>
            </a:r>
          </a:p>
          <a:p>
            <a:pPr rtl="0"/>
            <a:r>
              <a:rPr lang="pt-BR" dirty="0"/>
              <a:t>Publicação no blog AWS </a:t>
            </a:r>
            <a:r>
              <a:rPr lang="pt-BR" dirty="0" err="1"/>
              <a:t>Cloud</a:t>
            </a:r>
            <a:r>
              <a:rPr lang="pt-BR" dirty="0"/>
              <a:t> Enterprise </a:t>
            </a:r>
            <a:r>
              <a:rPr lang="pt-BR" dirty="0" err="1"/>
              <a:t>Strategy</a:t>
            </a:r>
            <a:r>
              <a:rPr lang="pt-BR" dirty="0"/>
              <a:t>:</a:t>
            </a:r>
            <a:br>
              <a:rPr lang="pt-BR" dirty="0"/>
            </a:br>
            <a:r>
              <a:rPr lang="pt-BR" dirty="0">
                <a:hlinkClick r:id="rId8"/>
              </a:rPr>
              <a:t> 6 estratégias para migrar aplicativos para a nuvem</a:t>
            </a:r>
          </a:p>
          <a:p>
            <a:pPr marL="0" indent="0" rtl="0">
              <a:buNone/>
            </a:pPr>
            <a:endParaRPr lang="en-US" dirty="0"/>
          </a:p>
        </p:txBody>
      </p:sp>
      <p:sp>
        <p:nvSpPr>
          <p:cNvPr id="3" name="Footer Placeholder 2">
            <a:extLst>
              <a:ext uri="{FF2B5EF4-FFF2-40B4-BE49-F238E27FC236}">
                <a16:creationId xmlns:a16="http://schemas.microsoft.com/office/drawing/2014/main" id="{FC27F1A9-CE38-3B4E-B176-FB3355BEE520}"/>
              </a:ext>
              <a:ext uri="{C183D7F6-B498-43B3-948B-1728B52AA6E4}">
                <adec:decorative xmlns:adec="http://schemas.microsoft.com/office/drawing/2017/decorative" val="1"/>
              </a:ext>
            </a:extLst>
          </p:cNvPr>
          <p:cNvSpPr>
            <a:spLocks noGrp="1"/>
          </p:cNvSpPr>
          <p:nvPr>
            <p:ph type="ftr" sz="quarter" idx="3"/>
          </p:nvPr>
        </p:nvSpPr>
        <p:spPr>
          <a:xfrm>
            <a:off x="419100" y="6356350"/>
            <a:ext cx="4877519" cy="365125"/>
          </a:xfrm>
        </p:spPr>
        <p:txBody>
          <a:bodyPr rtlCol="0"/>
          <a:lstStyle/>
          <a:p>
            <a:pPr rtl="0"/>
            <a:r>
              <a:rPr lang="pt-BR"/>
              <a:t>© 2019 Amazon Web Services, Inc. ou suas afiliadas. Todos os direitos reservados.</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880495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787E3C5-F017-5342-A18A-0774633BEB95}"/>
              </a:ext>
            </a:extLst>
          </p:cNvPr>
          <p:cNvSpPr>
            <a:spLocks noGrp="1"/>
          </p:cNvSpPr>
          <p:nvPr>
            <p:ph type="title"/>
          </p:nvPr>
        </p:nvSpPr>
        <p:spPr/>
        <p:txBody>
          <a:bodyPr rtlCol="0">
            <a:noAutofit/>
          </a:bodyPr>
          <a:lstStyle/>
          <a:p>
            <a:pPr rtl="0"/>
            <a:r>
              <a:rPr lang="pt-BR"/>
              <a:t>Obrigado</a:t>
            </a:r>
            <a:endParaRPr lang="en-US" u="sng" dirty="0"/>
          </a:p>
        </p:txBody>
      </p:sp>
    </p:spTree>
    <p:custDataLst>
      <p:tags r:id="rId1"/>
    </p:custDataLst>
    <p:extLst>
      <p:ext uri="{BB962C8B-B14F-4D97-AF65-F5344CB8AC3E}">
        <p14:creationId xmlns:p14="http://schemas.microsoft.com/office/powerpoint/2010/main" val="172757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p:txBody>
          <a:bodyPr rtlCol="0"/>
          <a:lstStyle/>
          <a:p>
            <a:pPr rtl="0"/>
            <a:r>
              <a:rPr lang="pt-BR"/>
              <a:t>Módulo 1: Visão geral dos conceitos de nuvem</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rtlCol="0"/>
          <a:lstStyle/>
          <a:p>
            <a:pPr rtl="0"/>
            <a:r>
              <a:rPr lang="pt-BR" sz="4000"/>
              <a:t>Seção 1: Introdução à computação em nuvem</a:t>
            </a:r>
          </a:p>
        </p:txBody>
      </p:sp>
      <p:sp>
        <p:nvSpPr>
          <p:cNvPr id="4" name="Footer Placeholder 3">
            <a:extLst>
              <a:ext uri="{FF2B5EF4-FFF2-40B4-BE49-F238E27FC236}">
                <a16:creationId xmlns:a16="http://schemas.microsoft.com/office/drawing/2014/main" id="{6ECF9C18-968D-4727-B67F-B900D136A0BA}"/>
              </a:ext>
              <a:ext uri="{C183D7F6-B498-43B3-948B-1728B52AA6E4}">
                <adec:decorative xmlns:adec="http://schemas.microsoft.com/office/drawing/2017/decorative" val="1"/>
              </a:ext>
            </a:extLst>
          </p:cNvPr>
          <p:cNvSpPr>
            <a:spLocks noGrp="1"/>
          </p:cNvSpPr>
          <p:nvPr>
            <p:ph type="ftr" sz="quarter" idx="3"/>
          </p:nvPr>
        </p:nvSpPr>
        <p:spPr>
          <a:xfrm>
            <a:off x="419100" y="6356350"/>
            <a:ext cx="4740729"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422050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a:t>O que é computação em nuvem? </a:t>
            </a:r>
          </a:p>
        </p:txBody>
      </p:sp>
      <p:pic>
        <p:nvPicPr>
          <p:cNvPr id="3" name="Picture 5" descr="Shows an illustration of a cloud over some colorful office buildings.">
            <a:extLs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2590" y="2075138"/>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a:xfrm>
            <a:off x="419100" y="6356350"/>
            <a:ext cx="4868892"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34000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a:t>Definição de computação em nuvem </a:t>
            </a:r>
          </a:p>
        </p:txBody>
      </p:sp>
      <p:sp>
        <p:nvSpPr>
          <p:cNvPr id="7" name="Content Placeholder 6"/>
          <p:cNvSpPr>
            <a:spLocks noGrp="1"/>
          </p:cNvSpPr>
          <p:nvPr>
            <p:ph idx="1"/>
          </p:nvPr>
        </p:nvSpPr>
        <p:spPr/>
        <p:txBody>
          <a:bodyPr rtlCol="0"/>
          <a:lstStyle/>
          <a:p>
            <a:pPr marL="0" indent="0" rtl="0">
              <a:buNone/>
            </a:pPr>
            <a:r>
              <a:rPr lang="pt-BR" sz="2400" b="1" dirty="0">
                <a:solidFill>
                  <a:schemeClr val="accent5"/>
                </a:solidFill>
                <a:latin typeface="+mn-lt"/>
                <a:ea typeface="Amazon Ember" panose="020B0603020204020204" pitchFamily="34" charset="0"/>
                <a:cs typeface="Amazon Ember" panose="020B0603020204020204" pitchFamily="34" charset="0"/>
              </a:rPr>
              <a:t>Computação em nuvem</a:t>
            </a:r>
            <a:r>
              <a:rPr lang="pt-BR" sz="2400" dirty="0">
                <a:latin typeface="+mn-lt"/>
                <a:ea typeface="Amazon Ember" panose="020B0603020204020204" pitchFamily="34" charset="0"/>
                <a:cs typeface="Amazon Ember" panose="020B0603020204020204" pitchFamily="34" charset="0"/>
              </a:rPr>
              <a:t> é a entrega </a:t>
            </a:r>
            <a:r>
              <a:rPr lang="pt-BR" sz="2400" b="1" dirty="0">
                <a:solidFill>
                  <a:schemeClr val="accent5"/>
                </a:solidFill>
                <a:latin typeface="+mn-lt"/>
                <a:ea typeface="Amazon Ember" panose="020B0603020204020204" pitchFamily="34" charset="0"/>
                <a:cs typeface="Amazon Ember" panose="020B0603020204020204" pitchFamily="34" charset="0"/>
              </a:rPr>
              <a:t>sob demanda</a:t>
            </a:r>
            <a:r>
              <a:rPr lang="pt-BR" sz="2400" i="1" dirty="0">
                <a:latin typeface="+mn-lt"/>
                <a:ea typeface="Amazon Ember" panose="020B0603020204020204" pitchFamily="34" charset="0"/>
                <a:cs typeface="Amazon Ember" panose="020B0603020204020204" pitchFamily="34" charset="0"/>
              </a:rPr>
              <a:t> </a:t>
            </a:r>
            <a:r>
              <a:rPr lang="pt-BR" sz="2400" dirty="0">
                <a:latin typeface="+mn-lt"/>
                <a:ea typeface="Amazon Ember" panose="020B0603020204020204" pitchFamily="34" charset="0"/>
                <a:cs typeface="Amazon Ember" panose="020B0603020204020204" pitchFamily="34" charset="0"/>
              </a:rPr>
              <a:t>de poder computacional, banco de dados, armazenamento, aplicativos e outros recursos de TI </a:t>
            </a:r>
            <a:r>
              <a:rPr lang="pt-BR" sz="2400" b="1" dirty="0">
                <a:solidFill>
                  <a:schemeClr val="accent5"/>
                </a:solidFill>
                <a:latin typeface="+mn-lt"/>
                <a:ea typeface="Amazon Ember" panose="020B0603020204020204" pitchFamily="34" charset="0"/>
                <a:cs typeface="Amazon Ember" panose="020B0603020204020204" pitchFamily="34" charset="0"/>
              </a:rPr>
              <a:t>pela Internet</a:t>
            </a:r>
            <a:r>
              <a:rPr lang="pt-BR" sz="2400" b="1" dirty="0">
                <a:solidFill>
                  <a:schemeClr val="accent1"/>
                </a:solidFill>
                <a:latin typeface="+mn-lt"/>
                <a:ea typeface="Amazon Ember" panose="020B0603020204020204" pitchFamily="34" charset="0"/>
                <a:cs typeface="Amazon Ember" panose="020B0603020204020204" pitchFamily="34" charset="0"/>
              </a:rPr>
              <a:t> </a:t>
            </a:r>
            <a:r>
              <a:rPr lang="pt-BR" sz="2400" dirty="0">
                <a:latin typeface="+mn-lt"/>
                <a:ea typeface="Amazon Ember" panose="020B0603020204020204" pitchFamily="34" charset="0"/>
                <a:cs typeface="Amazon Ember" panose="020B0603020204020204" pitchFamily="34" charset="0"/>
              </a:rPr>
              <a:t>com uma definição de preço</a:t>
            </a:r>
            <a:r>
              <a:rPr lang="pt-BR" sz="2400" b="1" i="1" dirty="0">
                <a:latin typeface="+mn-lt"/>
                <a:ea typeface="Amazon Ember" panose="020B0603020204020204" pitchFamily="34" charset="0"/>
                <a:cs typeface="Amazon Ember" panose="020B0603020204020204" pitchFamily="34" charset="0"/>
              </a:rPr>
              <a:t> </a:t>
            </a:r>
            <a:r>
              <a:rPr lang="pt-BR" sz="2400" b="1" dirty="0">
                <a:solidFill>
                  <a:schemeClr val="accent5"/>
                </a:solidFill>
                <a:latin typeface="+mn-lt"/>
                <a:ea typeface="Amazon Ember" panose="020B0603020204020204" pitchFamily="34" charset="0"/>
                <a:cs typeface="Amazon Ember" panose="020B0603020204020204" pitchFamily="34" charset="0"/>
              </a:rPr>
              <a:t>conforme o uso</a:t>
            </a:r>
            <a:r>
              <a:rPr lang="pt-BR" sz="2400" dirty="0">
                <a:latin typeface="+mn-lt"/>
                <a:ea typeface="Amazon Ember" panose="020B0603020204020204" pitchFamily="34" charset="0"/>
                <a:cs typeface="Amazon Ember" panose="020B0603020204020204" pitchFamily="34" charset="0"/>
              </a:rPr>
              <a:t>.</a:t>
            </a:r>
          </a:p>
          <a:p>
            <a:pPr rtl="0"/>
            <a:endParaRPr lang="en-US" dirty="0">
              <a:latin typeface="+mn-lt"/>
              <a:ea typeface="Amazon Ember" panose="020B0603020204020204" pitchFamily="34" charset="0"/>
              <a:cs typeface="Amazon Ember" panose="020B0603020204020204" pitchFamily="34" charset="0"/>
            </a:endParaRPr>
          </a:p>
        </p:txBody>
      </p:sp>
      <p:pic>
        <p:nvPicPr>
          <p:cNvPr id="3" name="Picture 5" descr="Shows an illustration of a cloud over some colorful office building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9698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a:xfrm>
            <a:off x="419100" y="6356350"/>
            <a:ext cx="4454825" cy="365125"/>
          </a:xfrm>
        </p:spPr>
        <p:txBody>
          <a:bodyPr rtlCol="0"/>
          <a:lstStyle/>
          <a:p>
            <a:pPr rtl="0"/>
            <a:r>
              <a:rPr lang="pt-BR"/>
              <a:t>© 2019 Amazon Web Services, Inc. ou suas afiliadas. Todos os direitos reservados.</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202760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rtlCol="0"/>
          <a:lstStyle/>
          <a:p>
            <a:pPr rtl="0"/>
            <a:r>
              <a:rPr lang="pt-BR"/>
              <a:t>Infraestrutura como software</a:t>
            </a:r>
          </a:p>
        </p:txBody>
      </p:sp>
      <p:sp>
        <p:nvSpPr>
          <p:cNvPr id="7" name="Content Placeholder 6"/>
          <p:cNvSpPr>
            <a:spLocks noGrp="1"/>
          </p:cNvSpPr>
          <p:nvPr>
            <p:ph idx="1"/>
          </p:nvPr>
        </p:nvSpPr>
        <p:spPr/>
        <p:txBody>
          <a:bodyPr rtlCol="0">
            <a:normAutofit/>
          </a:bodyPr>
          <a:lstStyle/>
          <a:p>
            <a:pPr marL="0" indent="0" rtl="0">
              <a:buNone/>
            </a:pPr>
            <a:r>
              <a:rPr lang="pt-BR" sz="2400" dirty="0"/>
              <a:t>A computação em nuvem permite que você </a:t>
            </a:r>
            <a:r>
              <a:rPr lang="pt-BR" sz="2400" b="1" dirty="0">
                <a:solidFill>
                  <a:schemeClr val="accent5"/>
                </a:solidFill>
              </a:rPr>
              <a:t>deixe de pensar em sua infraestrutura como hardware</a:t>
            </a:r>
            <a:r>
              <a:rPr lang="pt-BR" sz="2400" dirty="0"/>
              <a:t> e passe a </a:t>
            </a:r>
            <a:r>
              <a:rPr lang="pt-BR" sz="2400" b="1" dirty="0">
                <a:solidFill>
                  <a:schemeClr val="accent5"/>
                </a:solidFill>
              </a:rPr>
              <a:t>pensar nela (e usá-la) como software</a:t>
            </a:r>
            <a:r>
              <a:rPr lang="pt-BR" sz="2400" b="1" dirty="0">
                <a:solidFill>
                  <a:srgbClr val="0070C0"/>
                </a:solidFill>
              </a:rPr>
              <a:t>.</a:t>
            </a:r>
            <a:endParaRPr lang="en-US" sz="2400" b="1" dirty="0">
              <a:solidFill>
                <a:srgbClr val="0070C0"/>
              </a:solidFill>
            </a:endParaRP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descr="Black right-pointing arrow."/>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rtl="0"/>
            <a:endParaRPr lang="en-US" sz="2400" dirty="0">
              <a:solidFill>
                <a:schemeClr val="tx2"/>
              </a:solidFill>
            </a:endParaRPr>
          </a:p>
        </p:txBody>
      </p:sp>
      <p:pic>
        <p:nvPicPr>
          <p:cNvPr id="5" name="Picture 4" descr="Shows five columns of strings of bits."/>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a:xfrm>
            <a:off x="419100" y="6356350"/>
            <a:ext cx="4592847"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8" name="Slide Number Placeholder 7">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250824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a:t>Modelo de computação tradicional</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p:cNvSpPr>
            <a:spLocks noGrp="1"/>
          </p:cNvSpPr>
          <p:nvPr>
            <p:ph idx="1"/>
          </p:nvPr>
        </p:nvSpPr>
        <p:spPr>
          <a:xfrm>
            <a:off x="5439722" y="1551141"/>
            <a:ext cx="6736078" cy="4913308"/>
          </a:xfrm>
        </p:spPr>
        <p:txBody>
          <a:bodyPr rtlCol="0">
            <a:noAutofit/>
          </a:bodyPr>
          <a:lstStyle/>
          <a:p>
            <a:pPr marL="457200" indent="-457200" rtl="0">
              <a:lnSpc>
                <a:spcPct val="100000"/>
              </a:lnSpc>
            </a:pPr>
            <a:r>
              <a:rPr lang="pt-BR" sz="2600" dirty="0">
                <a:latin typeface="+mj-lt"/>
              </a:rPr>
              <a:t>Infraestrutura como hardware</a:t>
            </a:r>
          </a:p>
          <a:p>
            <a:pPr marL="457200" indent="-457200" rtl="0">
              <a:lnSpc>
                <a:spcPct val="100000"/>
              </a:lnSpc>
            </a:pPr>
            <a:r>
              <a:rPr lang="pt-BR" sz="2600" dirty="0">
                <a:latin typeface="+mj-lt"/>
              </a:rPr>
              <a:t>Soluções de hardware:</a:t>
            </a:r>
          </a:p>
          <a:p>
            <a:pPr marL="914400" lvl="1" indent="-457200" rtl="0">
              <a:lnSpc>
                <a:spcPct val="100000"/>
              </a:lnSpc>
            </a:pPr>
            <a:r>
              <a:rPr lang="pt-BR" sz="2600" dirty="0">
                <a:latin typeface="+mj-lt"/>
              </a:rPr>
              <a:t>Exigem espaço, equipe, segurança física, planejamento, despesas de capital</a:t>
            </a:r>
          </a:p>
          <a:p>
            <a:pPr marL="914400" lvl="1" indent="-457200" rtl="0">
              <a:lnSpc>
                <a:spcPct val="100000"/>
              </a:lnSpc>
            </a:pPr>
            <a:r>
              <a:rPr lang="pt-BR" sz="2600" dirty="0">
                <a:latin typeface="+mj-lt"/>
              </a:rPr>
              <a:t>Têm um ciclo longo de aquisição de hardware</a:t>
            </a:r>
          </a:p>
          <a:p>
            <a:pPr marL="914400" lvl="1" indent="-457200" rtl="0">
              <a:lnSpc>
                <a:spcPct val="100000"/>
              </a:lnSpc>
            </a:pPr>
            <a:r>
              <a:rPr lang="pt-BR" sz="2600" dirty="0">
                <a:latin typeface="+mj-lt"/>
              </a:rPr>
              <a:t>Exigem provisionamento de capacidade por meio da tentativa de adivinhar os picos máximos teóricos</a:t>
            </a:r>
          </a:p>
        </p:txBody>
      </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a:xfrm>
            <a:off x="419100" y="6356350"/>
            <a:ext cx="4497957"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212098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a:t>Modelo de computação em nuvem</a:t>
            </a:r>
          </a:p>
        </p:txBody>
      </p:sp>
      <p:pic>
        <p:nvPicPr>
          <p:cNvPr id="10" name="Picture 9" descr="Shows five columns of strings of bits.">
            <a:extLst>
              <a:ext uri="{FF2B5EF4-FFF2-40B4-BE49-F238E27FC236}">
                <a16:creationId xmlns:a16="http://schemas.microsoft.com/office/drawing/2014/main" id="{9D9D696E-B1A3-4003-8E71-AB99BD4F8CC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6">
            <a:extLst>
              <a:ext uri="{FF2B5EF4-FFF2-40B4-BE49-F238E27FC236}">
                <a16:creationId xmlns:a16="http://schemas.microsoft.com/office/drawing/2014/main" id="{89AE17E4-F3C7-4E16-A35D-54E0EAD634A1}"/>
              </a:ext>
            </a:extLst>
          </p:cNvPr>
          <p:cNvSpPr txBox="1">
            <a:spLocks/>
          </p:cNvSpPr>
          <p:nvPr/>
        </p:nvSpPr>
        <p:spPr>
          <a:xfrm>
            <a:off x="5439722" y="1551141"/>
            <a:ext cx="6736078" cy="4913308"/>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rtl="0"/>
            <a:r>
              <a:rPr lang="pt-BR" sz="2600" dirty="0">
                <a:latin typeface="+mj-lt"/>
              </a:rPr>
              <a:t>Infraestrutura como software</a:t>
            </a:r>
          </a:p>
          <a:p>
            <a:pPr marL="457200" indent="-457200" rtl="0"/>
            <a:r>
              <a:rPr lang="pt-BR" sz="2600" dirty="0">
                <a:latin typeface="+mj-lt"/>
              </a:rPr>
              <a:t>Soluções de software:</a:t>
            </a:r>
          </a:p>
          <a:p>
            <a:pPr marL="914400" lvl="1" indent="-457200" rtl="0"/>
            <a:r>
              <a:rPr lang="pt-BR" sz="2600" dirty="0">
                <a:latin typeface="+mj-lt"/>
              </a:rPr>
              <a:t>São flexíveis</a:t>
            </a:r>
          </a:p>
          <a:p>
            <a:pPr marL="914400" lvl="1" indent="-457200" rtl="0"/>
            <a:r>
              <a:rPr lang="pt-BR" sz="2600" dirty="0">
                <a:latin typeface="+mj-lt"/>
              </a:rPr>
              <a:t>Podem mudar com mais rapidez, facilidade e economia do que as soluções de hardware</a:t>
            </a:r>
          </a:p>
          <a:p>
            <a:pPr marL="914400" lvl="1" indent="-457200" rtl="0"/>
            <a:r>
              <a:rPr lang="pt-BR" sz="2600" dirty="0">
                <a:latin typeface="+mj-lt"/>
              </a:rPr>
              <a:t>Eliminam as tarefas monolíticas de trabalho pesado</a:t>
            </a:r>
          </a:p>
        </p:txBody>
      </p:sp>
      <p:sp>
        <p:nvSpPr>
          <p:cNvPr id="6" name="Footer Placeholder 1">
            <a:extLst>
              <a:ext uri="{C183D7F6-B498-43B3-948B-1728B52AA6E4}">
                <adec:decorative xmlns:adec="http://schemas.microsoft.com/office/drawing/2017/decorative" val="1"/>
              </a:ext>
            </a:extLst>
          </p:cNvPr>
          <p:cNvSpPr>
            <a:spLocks noGrp="1"/>
          </p:cNvSpPr>
          <p:nvPr>
            <p:ph type="ftr" sz="quarter" idx="3"/>
          </p:nvPr>
        </p:nvSpPr>
        <p:spPr>
          <a:xfrm>
            <a:off x="419100" y="6356350"/>
            <a:ext cx="4713617"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9FC43BFD-8FF7-A343-A8A6-E2338FCE8046}" type="slidenum">
              <a:rPr lang="en-US" smtClean="0"/>
              <a:pPr/>
              <a:t>9</a:t>
            </a:fld>
            <a:endParaRPr lang="en-US" dirty="0"/>
          </a:p>
        </p:txBody>
      </p:sp>
    </p:spTree>
    <p:custDataLst>
      <p:tags r:id="rId1"/>
    </p:custDataLst>
    <p:extLst>
      <p:ext uri="{BB962C8B-B14F-4D97-AF65-F5344CB8AC3E}">
        <p14:creationId xmlns:p14="http://schemas.microsoft.com/office/powerpoint/2010/main" val="33085995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8Hl2j28C"/>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UDIO_ID" val="763"/>
  <p:tag name="ARTICULATE_USED_LAYOUT" val="3"/>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UDIO_ID" val="744"/>
  <p:tag name="ARTICULATE_USED_LAYOUT" val="3"/>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Academy_2019_Accessible</Template>
  <TotalTime>52</TotalTime>
  <Words>5317</Words>
  <Application>Microsoft Office PowerPoint</Application>
  <PresentationFormat>Widescreen</PresentationFormat>
  <Paragraphs>453</Paragraphs>
  <Slides>32</Slides>
  <Notes>32</Notes>
  <HiddenSlides>0</HiddenSlides>
  <MMClips>0</MMClips>
  <ScaleCrop>false</ScaleCrop>
  <HeadingPairs>
    <vt:vector size="6" baseType="variant">
      <vt:variant>
        <vt:lpstr>Fontes usadas</vt:lpstr>
      </vt:variant>
      <vt:variant>
        <vt:i4>8</vt:i4>
      </vt:variant>
      <vt:variant>
        <vt:lpstr>Tema</vt:lpstr>
      </vt:variant>
      <vt:variant>
        <vt:i4>2</vt:i4>
      </vt:variant>
      <vt:variant>
        <vt:lpstr>Títulos de slides</vt:lpstr>
      </vt:variant>
      <vt:variant>
        <vt:i4>32</vt:i4>
      </vt:variant>
    </vt:vector>
  </HeadingPairs>
  <TitlesOfParts>
    <vt:vector size="42" baseType="lpstr">
      <vt:lpstr>Amazon Ember</vt:lpstr>
      <vt:lpstr>Amazon Ember Light</vt:lpstr>
      <vt:lpstr>Amazon Ember Medium</vt:lpstr>
      <vt:lpstr>Arial</vt:lpstr>
      <vt:lpstr>Calibri</vt:lpstr>
      <vt:lpstr>Lucida Console</vt:lpstr>
      <vt:lpstr>Segoe UI</vt:lpstr>
      <vt:lpstr>Wingdings</vt:lpstr>
      <vt:lpstr>Office Theme</vt:lpstr>
      <vt:lpstr>1_Office Theme</vt:lpstr>
      <vt:lpstr>Módulo 1: Visão geral dos conceitos de nuvem</vt:lpstr>
      <vt:lpstr>Visão geral do módulo</vt:lpstr>
      <vt:lpstr>Objetivos do módulo</vt:lpstr>
      <vt:lpstr>Seção 1: Introdução à computação em nuvem</vt:lpstr>
      <vt:lpstr>O que é computação em nuvem? </vt:lpstr>
      <vt:lpstr>Definição de computação em nuvem </vt:lpstr>
      <vt:lpstr>Infraestrutura como software</vt:lpstr>
      <vt:lpstr>Modelo de computação tradicional</vt:lpstr>
      <vt:lpstr>Modelo de computação em nuvem</vt:lpstr>
      <vt:lpstr>Modelos de serviço em nuvem</vt:lpstr>
      <vt:lpstr>Modelos de implantação de computação em nuvem</vt:lpstr>
      <vt:lpstr>Semelhanças entre a AWS e a TI tradicional</vt:lpstr>
      <vt:lpstr>Principais lições da Seção 1</vt:lpstr>
      <vt:lpstr>Seção 2: Vantagens da computação em nuvem</vt:lpstr>
      <vt:lpstr>Troque despesas de capital por despesas variáveis</vt:lpstr>
      <vt:lpstr>Grande economia de escala</vt:lpstr>
      <vt:lpstr>Pare de tentar adivinhar a capacidade</vt:lpstr>
      <vt:lpstr>Aumente a velocidade e a agilidade</vt:lpstr>
      <vt:lpstr>Pare de gastar dinheiro com a operação e manutenção de datacenters</vt:lpstr>
      <vt:lpstr>Tenha alcance global em minutos</vt:lpstr>
      <vt:lpstr>Principais lições da Seção 2</vt:lpstr>
      <vt:lpstr>Categorias de serviços da AWS</vt:lpstr>
      <vt:lpstr>Exemplo de solução simples</vt:lpstr>
      <vt:lpstr>Escolhendo um serviço</vt:lpstr>
      <vt:lpstr>Serviços abordados neste curso</vt:lpstr>
      <vt:lpstr>Três maneiras de interagir com a AWS</vt:lpstr>
      <vt:lpstr>Principais lições da Seção 3</vt:lpstr>
      <vt:lpstr>Conclusão do módulo</vt:lpstr>
      <vt:lpstr>Resumo do módulo                                                     </vt:lpstr>
      <vt:lpstr>Exemplo de pergunta do exame</vt:lpstr>
      <vt:lpstr>Recursos adicionais</vt:lpstr>
      <vt:lpstr>Obrigado</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Danilo sibov</cp:lastModifiedBy>
  <cp:revision>620</cp:revision>
  <cp:lastPrinted>2018-12-10T23:37:28Z</cp:lastPrinted>
  <dcterms:created xsi:type="dcterms:W3CDTF">2019-09-17T20:22:09Z</dcterms:created>
  <dcterms:modified xsi:type="dcterms:W3CDTF">2021-05-17T11:50:19Z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